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417641d0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417641d0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417641d0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417641d0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417641d0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417641d0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4417641d0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4417641d0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4417641d0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4417641d0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417641d0f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417641d0f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417641d0f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417641d0f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417641d0f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417641d0f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417641d0f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4417641d0f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4417641d0f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4417641d0f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417641d0f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4417641d0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4417641d0f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4417641d0f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4417641d0f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4417641d0f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417641d0f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4417641d0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4417641d0f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4417641d0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417641d0f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4417641d0f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417641d0f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4417641d0f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4417641d0f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4417641d0f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4417641d0f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4417641d0f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4417641d0f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4417641d0f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4417641d0f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4417641d0f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4417641d0f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4417641d0f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417641d0f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4417641d0f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4417641d0f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4417641d0f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4417641d0f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4417641d0f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417641d0f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4417641d0f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4417641d0f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4417641d0f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4417641d0f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4417641d0f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4417641d0f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4417641d0f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4417641d0f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4417641d0f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4417641d0f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4417641d0f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4417641d0f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4417641d0f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4417641d0f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4417641d0f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rgbClr val="A4C2F4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culturalpolicy.blo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801775"/>
            <a:ext cx="8520600" cy="199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000"/>
              <a:t>Culture: Invented or Inherited?</a:t>
            </a:r>
            <a:br>
              <a:rPr lang="en" sz="3000"/>
            </a:br>
            <a:r>
              <a:rPr b="1" lang="en" sz="3000"/>
              <a:t>Harmony, dissonance, silence: a journey through European capitals of culture</a:t>
            </a:r>
            <a:endParaRPr b="1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12th UNeECC Conference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8 November 2018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University of Malta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 Karsten Xuereb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Forgotten history, forgotten legacy, / Facts of the past sure can influence our future / ‘Fore they can face the truth, my people fades to black / Back against the wall, living in a world in war. / Ignorance the number one cause of death / Knowledge and faith the only wealth worth collecting / Culture saved from the shade, Black slaves finally free.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0861" y="2571750"/>
            <a:ext cx="4046834" cy="2428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5477" y="0"/>
            <a:ext cx="323303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Ah, love, let us be true / To one another! for the world, which seems </a:t>
            </a:r>
            <a:br>
              <a:rPr lang="en"/>
            </a:br>
            <a:r>
              <a:rPr lang="en"/>
              <a:t>To lie before us like a land of dreams, / So various, so beautiful, so new, </a:t>
            </a:r>
            <a:br>
              <a:rPr lang="en"/>
            </a:br>
            <a:r>
              <a:rPr lang="en"/>
              <a:t>Hath really neither joy, nor love, nor light, / Nor certitude, nor peace, nor help for pain; / And we are here as on a darkling plain / Swept with confused alarms of struggle and flight, / Where ignorant armies clash by night.</a:t>
            </a:r>
            <a:br>
              <a:rPr lang="en"/>
            </a:b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 rotWithShape="1">
          <a:blip r:embed="rId3">
            <a:alphaModFix/>
          </a:blip>
          <a:srcRect b="7209" l="41380" r="36915" t="28704"/>
          <a:stretch/>
        </p:blipFill>
        <p:spPr>
          <a:xfrm>
            <a:off x="3023610" y="0"/>
            <a:ext cx="309679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51510"/>
            <a:ext cx="9144000" cy="3840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9750"/>
            <a:ext cx="9144000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590550"/>
            <a:ext cx="7620000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5600" y="585788"/>
            <a:ext cx="3352800" cy="397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7188" y="1192990"/>
            <a:ext cx="6409618" cy="333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1152475"/>
            <a:ext cx="4838700" cy="275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4450" y="409575"/>
            <a:ext cx="6515100" cy="432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9113" y="241000"/>
            <a:ext cx="6073124" cy="4553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8964" y="0"/>
            <a:ext cx="342607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790" y="0"/>
            <a:ext cx="385642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663" y="255125"/>
            <a:ext cx="7844674" cy="4633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7788" y="595313"/>
            <a:ext cx="6753225" cy="425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007" y="298713"/>
            <a:ext cx="8117981" cy="454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7163" y="445025"/>
            <a:ext cx="6189668" cy="412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/>
          <p:nvPr>
            <p:ph type="title"/>
          </p:nvPr>
        </p:nvSpPr>
        <p:spPr>
          <a:xfrm>
            <a:off x="311700" y="134250"/>
            <a:ext cx="8520600" cy="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endParaRPr/>
          </a:p>
        </p:txBody>
      </p:sp>
      <p:sp>
        <p:nvSpPr>
          <p:cNvPr id="186" name="Google Shape;186;p32"/>
          <p:cNvSpPr txBox="1"/>
          <p:nvPr>
            <p:ph idx="1" type="body"/>
          </p:nvPr>
        </p:nvSpPr>
        <p:spPr>
          <a:xfrm>
            <a:off x="311700" y="295350"/>
            <a:ext cx="8520600" cy="42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‘Education, knowledge and science sink, today, in a loss of prestige. They can resurface only if they can show they can offer workable, technical and economic solutions. Solutionism is the alibi of a knowledge that has lost the attribution of making us better, as people and as a society. We no longer believe this is possible, and therefore only ask for solutions and more solutions. We do not believe we can improve ourselves, but only gain more or less privileges in a span of time that goes nowhere, because we have given up on aiming for a better future.’</a:t>
            </a:r>
            <a:endParaRPr/>
          </a:p>
        </p:txBody>
      </p:sp>
      <p:pic>
        <p:nvPicPr>
          <p:cNvPr id="187" name="Google Shape;18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0075" y="2778450"/>
            <a:ext cx="1800800" cy="236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94" name="Google Shape;1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5225" y="1295400"/>
            <a:ext cx="1733550" cy="255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‘And how do you see to your duties, since you are not there?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On the strength of my will, Your Highness, said Agilulfe, and my faith in the holiness of our cause!’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br>
              <a:rPr lang="en"/>
            </a:b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8600" y="2571750"/>
            <a:ext cx="1733550" cy="255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188" y="0"/>
            <a:ext cx="38576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5" name="Google Shape;21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" y="738188"/>
            <a:ext cx="8572500" cy="366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22" name="Google Shape;22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0148" y="445025"/>
            <a:ext cx="3323702" cy="412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29" name="Google Shape;22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3525" y="419100"/>
            <a:ext cx="6076950" cy="430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36" name="Google Shape;23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8513" y="1647825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‘What if the predicament is not intestacy, as Arendt suggests, but rather a kind of hyper-testamentarity – not a deficit but a surfeit of testamentary protocol? It is not that the thread has been broken and the family jewels scattered and inaccessible. On the contrary: we are overwhelmed by a surfeit of testamentary material. The past confronts us as a thicket of imperatives, injunctions, promises, exhortations, incitements, excitations – obscure messages from the dead, unsigned and undated but nonetheless time-stamped and indelibly addressed to us. What if the testament itself were the heritage – or rather, if there were no heritage, no patrimonial estate to settle, but only the pressure of a demand as enigmatic as it is insistent?’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9" name="Google Shape;24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6325" y="504825"/>
            <a:ext cx="6991350" cy="413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‘human cultures are slightly cross-eyed: with one eye they look at the past and nurture dreams of identity; with the other they look at the future and develop projects’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56" name="Google Shape;25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0054" y="2197700"/>
            <a:ext cx="1903275" cy="294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63" name="Google Shape;26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1040" y="1152475"/>
            <a:ext cx="5121925" cy="341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‘This agreeable café interlude, this stop-off between past and future, over cognac and coffee, induced a mood of romance. No longer did he feel lonely or unhappy. He was a valued customer, satisfying a modest demand for inner warmth. A glass of good cognac and already a flow of warmth in contrary directions: up into his head, down into his legs, and a slowing of thought processes.’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70" name="Google Shape;27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8225" y="2934798"/>
            <a:ext cx="1451200" cy="220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77" name="Google Shape;27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0200" y="471488"/>
            <a:ext cx="5943600" cy="420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Thank you!</a:t>
            </a:r>
            <a:endParaRPr sz="3600"/>
          </a:p>
        </p:txBody>
      </p:sp>
      <p:sp>
        <p:nvSpPr>
          <p:cNvPr id="283" name="Google Shape;283;p4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https://culturalpolicy.blog/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