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1"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3" d="100"/>
          <a:sy n="73" d="100"/>
        </p:scale>
        <p:origin x="5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0C0332A-23CB-4304-97CF-3AE40F84D2C4}" type="datetimeFigureOut">
              <a:rPr lang="en-GB" smtClean="0"/>
              <a:t>22/08/2018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97605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0C0332A-23CB-4304-97CF-3AE40F84D2C4}" type="datetimeFigureOut">
              <a:rPr lang="en-GB" smtClean="0"/>
              <a:t>22/08/2018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127598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0C0332A-23CB-4304-97CF-3AE40F84D2C4}" type="datetimeFigureOut">
              <a:rPr lang="en-GB" smtClean="0"/>
              <a:t>22/08/2018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2720659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0C0332A-23CB-4304-97CF-3AE40F84D2C4}" type="datetimeFigureOut">
              <a:rPr lang="en-GB" smtClean="0"/>
              <a:t>22/08/2018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784629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0C0332A-23CB-4304-97CF-3AE40F84D2C4}" type="datetimeFigureOut">
              <a:rPr lang="en-GB" smtClean="0"/>
              <a:t>22/08/2018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1066495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0C0332A-23CB-4304-97CF-3AE40F84D2C4}" type="datetimeFigureOut">
              <a:rPr lang="en-GB" smtClean="0"/>
              <a:t>22/08/2018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990151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C0332A-23CB-4304-97CF-3AE40F84D2C4}" type="datetimeFigureOut">
              <a:rPr lang="en-GB" smtClean="0"/>
              <a:t>22/08/2018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1859866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0C0332A-23CB-4304-97CF-3AE40F84D2C4}" type="datetimeFigureOut">
              <a:rPr lang="en-GB" smtClean="0"/>
              <a:t>22/08/2018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1897311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0C0332A-23CB-4304-97CF-3AE40F84D2C4}" type="datetimeFigureOut">
              <a:rPr lang="en-GB" smtClean="0"/>
              <a:t>22/08/2018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2571666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0C0332A-23CB-4304-97CF-3AE40F84D2C4}" type="datetimeFigureOut">
              <a:rPr lang="en-GB" smtClean="0"/>
              <a:t>22/08/2018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3763416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0C0332A-23CB-4304-97CF-3AE40F84D2C4}" type="datetimeFigureOut">
              <a:rPr lang="en-GB" smtClean="0"/>
              <a:t>22/08/2018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445B66-22B3-47DC-BA6F-EDFCCDE7D355}" type="slidenum">
              <a:rPr lang="en-GB" smtClean="0"/>
              <a:t>‹#›</a:t>
            </a:fld>
            <a:endParaRPr lang="en-GB"/>
          </a:p>
        </p:txBody>
      </p:sp>
    </p:spTree>
    <p:extLst>
      <p:ext uri="{BB962C8B-B14F-4D97-AF65-F5344CB8AC3E}">
        <p14:creationId xmlns:p14="http://schemas.microsoft.com/office/powerpoint/2010/main" val="1919697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C0332A-23CB-4304-97CF-3AE40F84D2C4}" type="datetimeFigureOut">
              <a:rPr lang="en-GB" smtClean="0"/>
              <a:t>22/08/2018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45B66-22B3-47DC-BA6F-EDFCCDE7D355}" type="slidenum">
              <a:rPr lang="en-GB" smtClean="0"/>
              <a:t>‹#›</a:t>
            </a:fld>
            <a:endParaRPr lang="en-GB"/>
          </a:p>
        </p:txBody>
      </p:sp>
    </p:spTree>
    <p:extLst>
      <p:ext uri="{BB962C8B-B14F-4D97-AF65-F5344CB8AC3E}">
        <p14:creationId xmlns:p14="http://schemas.microsoft.com/office/powerpoint/2010/main" val="1445302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ulturalpolicy.blo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culturalpolicy.blo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Neocolonialist practices in cultural governance in Malta as an EU state</a:t>
            </a:r>
            <a:endParaRPr lang="en-GB" b="1" dirty="0"/>
          </a:p>
        </p:txBody>
      </p:sp>
      <p:sp>
        <p:nvSpPr>
          <p:cNvPr id="3" name="Subtitle 2"/>
          <p:cNvSpPr>
            <a:spLocks noGrp="1"/>
          </p:cNvSpPr>
          <p:nvPr>
            <p:ph type="subTitle" idx="1"/>
          </p:nvPr>
        </p:nvSpPr>
        <p:spPr/>
        <p:txBody>
          <a:bodyPr>
            <a:normAutofit lnSpcReduction="10000"/>
          </a:bodyPr>
          <a:lstStyle/>
          <a:p>
            <a:r>
              <a:rPr lang="en-US" dirty="0" err="1"/>
              <a:t>Dr</a:t>
            </a:r>
            <a:r>
              <a:rPr lang="en-US" dirty="0"/>
              <a:t> </a:t>
            </a:r>
            <a:r>
              <a:rPr lang="en-US" dirty="0" err="1"/>
              <a:t>Karsten</a:t>
            </a:r>
            <a:r>
              <a:rPr lang="en-US" dirty="0"/>
              <a:t> </a:t>
            </a:r>
            <a:r>
              <a:rPr lang="en-US" dirty="0" err="1"/>
              <a:t>Xuereb</a:t>
            </a:r>
            <a:endParaRPr lang="en-GB" dirty="0"/>
          </a:p>
          <a:p>
            <a:r>
              <a:rPr lang="en-US" dirty="0"/>
              <a:t>University of </a:t>
            </a:r>
            <a:r>
              <a:rPr lang="en-US" dirty="0" smtClean="0"/>
              <a:t>Malta</a:t>
            </a:r>
          </a:p>
          <a:p>
            <a:r>
              <a:rPr lang="en-GB" dirty="0" smtClean="0">
                <a:hlinkClick r:id="rId2"/>
              </a:rPr>
              <a:t>https://culturalpolicy.blog/</a:t>
            </a:r>
            <a:r>
              <a:rPr lang="en-GB" dirty="0" smtClean="0"/>
              <a:t> </a:t>
            </a:r>
          </a:p>
          <a:p>
            <a:r>
              <a:rPr lang="en-GB" dirty="0" smtClean="0"/>
              <a:t>28 September 2018, ENCATC Congress</a:t>
            </a:r>
            <a:endParaRPr lang="en-GB" dirty="0"/>
          </a:p>
        </p:txBody>
      </p:sp>
    </p:spTree>
    <p:extLst>
      <p:ext uri="{BB962C8B-B14F-4D97-AF65-F5344CB8AC3E}">
        <p14:creationId xmlns:p14="http://schemas.microsoft.com/office/powerpoint/2010/main" val="864080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2402"/>
          </a:xfrm>
        </p:spPr>
        <p:txBody>
          <a:bodyPr>
            <a:normAutofit fontScale="90000"/>
          </a:bodyPr>
          <a:lstStyle/>
          <a:p>
            <a:r>
              <a:rPr lang="en-GB" b="1" dirty="0" smtClean="0"/>
              <a:t>Overview of research paper</a:t>
            </a:r>
            <a:endParaRPr lang="en-GB" b="1" dirty="0"/>
          </a:p>
        </p:txBody>
      </p:sp>
      <p:sp>
        <p:nvSpPr>
          <p:cNvPr id="3" name="Content Placeholder 2"/>
          <p:cNvSpPr>
            <a:spLocks noGrp="1"/>
          </p:cNvSpPr>
          <p:nvPr>
            <p:ph idx="1"/>
          </p:nvPr>
        </p:nvSpPr>
        <p:spPr>
          <a:xfrm>
            <a:off x="838200" y="1122217"/>
            <a:ext cx="10515600" cy="5569527"/>
          </a:xfrm>
        </p:spPr>
        <p:txBody>
          <a:bodyPr>
            <a:normAutofit fontScale="92500" lnSpcReduction="20000"/>
          </a:bodyPr>
          <a:lstStyle/>
          <a:p>
            <a:pPr>
              <a:lnSpc>
                <a:spcPct val="150000"/>
              </a:lnSpc>
            </a:pPr>
            <a:r>
              <a:rPr lang="en-GB" dirty="0" smtClean="0"/>
              <a:t>The case of cultural governance in Malta is discussed to throw light on </a:t>
            </a:r>
            <a:r>
              <a:rPr lang="en-GB" dirty="0" err="1" smtClean="0"/>
              <a:t>neocolonialist</a:t>
            </a:r>
            <a:r>
              <a:rPr lang="en-GB" dirty="0" smtClean="0"/>
              <a:t> practices persistent in the field of culture in the European Union (EU) today. A sense of continuity between British rule and current cultural governance in Malta is explored and assessed in relation to EU support of socially progressive policies yet liberal economic approaches to culture. It is argued that this tension has allowed nationalistic tendencies and the instrumental use of the sector to grow. The term ‘culture’ is interpreted following Edward Said with regard to the acknowledgment of general social practices together with the struggle for the assertion of identities. </a:t>
            </a:r>
            <a:endParaRPr lang="en-GB" dirty="0"/>
          </a:p>
        </p:txBody>
      </p:sp>
    </p:spTree>
    <p:extLst>
      <p:ext uri="{BB962C8B-B14F-4D97-AF65-F5344CB8AC3E}">
        <p14:creationId xmlns:p14="http://schemas.microsoft.com/office/powerpoint/2010/main" val="727631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a:lnSpc>
                <a:spcPct val="150000"/>
              </a:lnSpc>
            </a:pPr>
            <a:r>
              <a:rPr lang="en-US" dirty="0"/>
              <a:t>This </a:t>
            </a:r>
            <a:r>
              <a:rPr lang="en-US" dirty="0" smtClean="0"/>
              <a:t>paper argues </a:t>
            </a:r>
            <a:r>
              <a:rPr lang="en-US" dirty="0"/>
              <a:t>that the adherence of the EU to the principle of subsidiarity in </a:t>
            </a:r>
            <a:r>
              <a:rPr lang="en-US" dirty="0" smtClean="0"/>
              <a:t>culture, </a:t>
            </a:r>
            <a:r>
              <a:rPr lang="en-US" dirty="0"/>
              <a:t>combined with the </a:t>
            </a:r>
            <a:r>
              <a:rPr lang="en-US" dirty="0" err="1"/>
              <a:t>prioritisation</a:t>
            </a:r>
            <a:r>
              <a:rPr lang="en-US" dirty="0"/>
              <a:t> of economic </a:t>
            </a:r>
            <a:r>
              <a:rPr lang="en-US" dirty="0" smtClean="0"/>
              <a:t>principles, </a:t>
            </a:r>
            <a:r>
              <a:rPr lang="en-US" dirty="0"/>
              <a:t>has compromised cultural development in Malta through the dilution of a critical approach towards cultural practice. This neoliberal approach has prolonged the colonial framework by enabling the subtle yet pervasive dominance of culture by the state elite.</a:t>
            </a:r>
            <a:endParaRPr lang="en-GB" dirty="0"/>
          </a:p>
        </p:txBody>
      </p:sp>
    </p:spTree>
    <p:extLst>
      <p:ext uri="{BB962C8B-B14F-4D97-AF65-F5344CB8AC3E}">
        <p14:creationId xmlns:p14="http://schemas.microsoft.com/office/powerpoint/2010/main" val="2566391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1342"/>
          </a:xfrm>
        </p:spPr>
        <p:txBody>
          <a:bodyPr>
            <a:normAutofit/>
          </a:bodyPr>
          <a:lstStyle/>
          <a:p>
            <a:r>
              <a:rPr lang="en-GB" dirty="0" smtClean="0"/>
              <a:t> </a:t>
            </a:r>
            <a:r>
              <a:rPr lang="en-GB" sz="4000" b="1" dirty="0" smtClean="0"/>
              <a:t>The European dimension</a:t>
            </a:r>
            <a:endParaRPr lang="en-GB" sz="4000" b="1" dirty="0"/>
          </a:p>
        </p:txBody>
      </p:sp>
      <p:sp>
        <p:nvSpPr>
          <p:cNvPr id="3" name="Content Placeholder 2"/>
          <p:cNvSpPr>
            <a:spLocks noGrp="1"/>
          </p:cNvSpPr>
          <p:nvPr>
            <p:ph idx="1"/>
          </p:nvPr>
        </p:nvSpPr>
        <p:spPr>
          <a:xfrm>
            <a:off x="838200" y="1136468"/>
            <a:ext cx="10515600" cy="5473337"/>
          </a:xfrm>
        </p:spPr>
        <p:txBody>
          <a:bodyPr>
            <a:normAutofit fontScale="85000" lnSpcReduction="20000"/>
          </a:bodyPr>
          <a:lstStyle/>
          <a:p>
            <a:pPr>
              <a:lnSpc>
                <a:spcPct val="160000"/>
              </a:lnSpc>
            </a:pPr>
            <a:r>
              <a:rPr lang="en-GB" dirty="0"/>
              <a:t>The cultural remit of the EU is of particular interest amidst </a:t>
            </a:r>
            <a:r>
              <a:rPr lang="en-GB" dirty="0" smtClean="0"/>
              <a:t>a </a:t>
            </a:r>
            <a:r>
              <a:rPr lang="en-GB" dirty="0"/>
              <a:t>conflictual scenario. European cultural initiatives illustrate contradictions that are inherent to the wider EU approach. </a:t>
            </a:r>
            <a:r>
              <a:rPr lang="en-GB" dirty="0" smtClean="0"/>
              <a:t>On the </a:t>
            </a:r>
            <a:r>
              <a:rPr lang="en-GB" dirty="0"/>
              <a:t>one hand, the </a:t>
            </a:r>
            <a:r>
              <a:rPr lang="en-GB" dirty="0" smtClean="0"/>
              <a:t>(new) EU </a:t>
            </a:r>
            <a:r>
              <a:rPr lang="en-GB" dirty="0"/>
              <a:t>agenda for culture has highlighted the humanist aspect of the Union that promotes collaboration inspired by </a:t>
            </a:r>
            <a:r>
              <a:rPr lang="en-GB" dirty="0" err="1"/>
              <a:t>interculturality</a:t>
            </a:r>
            <a:r>
              <a:rPr lang="en-GB" dirty="0"/>
              <a:t>, innovation, and creativity. Moreover, the acceptance of cultural diversity outside as well as within the EU have been portrayed as key elements in all its </a:t>
            </a:r>
            <a:r>
              <a:rPr lang="en-GB" dirty="0" smtClean="0"/>
              <a:t>relations. </a:t>
            </a:r>
            <a:r>
              <a:rPr lang="en-GB" dirty="0"/>
              <a:t>On the other hand, the emphasis on global engagement on a cultural basis, encompassing different policy areas seeking to achieve economic ends as set out in the Europe 2020 </a:t>
            </a:r>
            <a:r>
              <a:rPr lang="en-GB" dirty="0" smtClean="0"/>
              <a:t>Strategy </a:t>
            </a:r>
            <a:r>
              <a:rPr lang="en-GB" dirty="0"/>
              <a:t>for growth and jobs, has become a main pillar of the European </a:t>
            </a:r>
            <a:r>
              <a:rPr lang="en-GB" dirty="0" smtClean="0"/>
              <a:t>project. </a:t>
            </a:r>
            <a:endParaRPr lang="en-GB" dirty="0"/>
          </a:p>
          <a:p>
            <a:endParaRPr lang="en-GB" dirty="0"/>
          </a:p>
        </p:txBody>
      </p:sp>
    </p:spTree>
    <p:extLst>
      <p:ext uri="{BB962C8B-B14F-4D97-AF65-F5344CB8AC3E}">
        <p14:creationId xmlns:p14="http://schemas.microsoft.com/office/powerpoint/2010/main" val="351247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62338"/>
          </a:xfrm>
        </p:spPr>
        <p:txBody>
          <a:bodyPr>
            <a:normAutofit fontScale="90000"/>
          </a:bodyPr>
          <a:lstStyle/>
          <a:p>
            <a:r>
              <a:rPr lang="en-GB" b="1" dirty="0" smtClean="0"/>
              <a:t>The Maltese context</a:t>
            </a:r>
            <a:endParaRPr lang="en-GB" b="1" dirty="0"/>
          </a:p>
        </p:txBody>
      </p:sp>
      <p:sp>
        <p:nvSpPr>
          <p:cNvPr id="3" name="Content Placeholder 2"/>
          <p:cNvSpPr>
            <a:spLocks noGrp="1"/>
          </p:cNvSpPr>
          <p:nvPr>
            <p:ph idx="1"/>
          </p:nvPr>
        </p:nvSpPr>
        <p:spPr>
          <a:xfrm>
            <a:off x="838200" y="1332411"/>
            <a:ext cx="10515600" cy="5381898"/>
          </a:xfrm>
        </p:spPr>
        <p:txBody>
          <a:bodyPr/>
          <a:lstStyle/>
          <a:p>
            <a:pPr>
              <a:lnSpc>
                <a:spcPct val="100000"/>
              </a:lnSpc>
            </a:pPr>
            <a:r>
              <a:rPr lang="en-GB" dirty="0" smtClean="0"/>
              <a:t>The passage from structures dating to colonial rule in Malta, officially ending with Independence from Britain in 1964, to emancipated ones, is troubled in various ways. For e.g., the Cultural Heritage Act (2002) led to the establishment of the Superintendence of Cultural Heritage. Nominally this is the watchdog for heritage. Unfortunately, faced by the onslaught of construction branded by the state as development and regeneration essential to Malta’s modernising project, factors such as its chronic understaffing, </a:t>
            </a:r>
            <a:r>
              <a:rPr lang="en-GB" dirty="0" err="1" smtClean="0"/>
              <a:t>sidelining</a:t>
            </a:r>
            <a:r>
              <a:rPr lang="en-GB" dirty="0" smtClean="0"/>
              <a:t> and over-ruling in relation to the dominant Planning Authority, the conveyor of construction permits on behalf of the state, result in the severe curtailment of its function in the defence and promotion of Maltese heritage (</a:t>
            </a:r>
            <a:r>
              <a:rPr lang="en-GB" dirty="0" err="1" smtClean="0"/>
              <a:t>Debono</a:t>
            </a:r>
            <a:r>
              <a:rPr lang="en-GB" dirty="0" smtClean="0"/>
              <a:t>, 2017). </a:t>
            </a:r>
            <a:endParaRPr lang="en-GB" dirty="0"/>
          </a:p>
        </p:txBody>
      </p:sp>
    </p:spTree>
    <p:extLst>
      <p:ext uri="{BB962C8B-B14F-4D97-AF65-F5344CB8AC3E}">
        <p14:creationId xmlns:p14="http://schemas.microsoft.com/office/powerpoint/2010/main" val="3564619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9641"/>
          </a:xfrm>
        </p:spPr>
        <p:txBody>
          <a:bodyPr>
            <a:normAutofit fontScale="90000"/>
          </a:bodyPr>
          <a:lstStyle/>
          <a:p>
            <a:r>
              <a:rPr lang="en-GB" dirty="0" smtClean="0"/>
              <a:t>  </a:t>
            </a:r>
            <a:endParaRPr lang="en-GB" dirty="0"/>
          </a:p>
        </p:txBody>
      </p:sp>
      <p:sp>
        <p:nvSpPr>
          <p:cNvPr id="3" name="Content Placeholder 2"/>
          <p:cNvSpPr>
            <a:spLocks noGrp="1"/>
          </p:cNvSpPr>
          <p:nvPr>
            <p:ph idx="1"/>
          </p:nvPr>
        </p:nvSpPr>
        <p:spPr>
          <a:xfrm>
            <a:off x="838200" y="705394"/>
            <a:ext cx="10515600" cy="5471569"/>
          </a:xfrm>
        </p:spPr>
        <p:txBody>
          <a:bodyPr>
            <a:normAutofit lnSpcReduction="10000"/>
          </a:bodyPr>
          <a:lstStyle/>
          <a:p>
            <a:pPr>
              <a:lnSpc>
                <a:spcPct val="100000"/>
              </a:lnSpc>
            </a:pPr>
            <a:r>
              <a:rPr lang="en-GB" dirty="0"/>
              <a:t>The same act led to the formation of Heritage Malta, the national agency for heritage. Its name is only in English, belied by another trend wherein non-governmental cultural organisations tend to identify themselves with a single name in Maltese. </a:t>
            </a:r>
            <a:endParaRPr lang="en-GB" dirty="0" smtClean="0"/>
          </a:p>
          <a:p>
            <a:pPr>
              <a:lnSpc>
                <a:spcPct val="100000"/>
              </a:lnSpc>
            </a:pPr>
            <a:r>
              <a:rPr lang="en-GB" dirty="0" smtClean="0"/>
              <a:t>On </a:t>
            </a:r>
            <a:r>
              <a:rPr lang="en-GB" dirty="0"/>
              <a:t>an operational level, the chair of the organisation is often granted to business or political appointees with little experience of heritage management; for instance, in 2018, the chairperson is a former demoted minister, and is accompanied by the current head of the civil service in a covert position of executive leadership (</a:t>
            </a:r>
            <a:r>
              <a:rPr lang="en-GB" dirty="0" err="1"/>
              <a:t>Micallef</a:t>
            </a:r>
            <a:r>
              <a:rPr lang="en-GB" dirty="0"/>
              <a:t>, 2018; </a:t>
            </a:r>
            <a:r>
              <a:rPr lang="en-GB" i="1" dirty="0"/>
              <a:t>The Times of Malta</a:t>
            </a:r>
            <a:r>
              <a:rPr lang="en-GB" dirty="0"/>
              <a:t>, 2018a). This method of management is common across government agencies including and not exclusive to the cultural sector, and recalls the experience of postcolonial territories around the world (Nkrumah, 1965</a:t>
            </a:r>
            <a:r>
              <a:rPr lang="en-GB" dirty="0" smtClean="0"/>
              <a:t>).</a:t>
            </a:r>
            <a:endParaRPr lang="en-GB" dirty="0"/>
          </a:p>
        </p:txBody>
      </p:sp>
    </p:spTree>
    <p:extLst>
      <p:ext uri="{BB962C8B-B14F-4D97-AF65-F5344CB8AC3E}">
        <p14:creationId xmlns:p14="http://schemas.microsoft.com/office/powerpoint/2010/main" val="1208391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222704"/>
          </a:xfrm>
        </p:spPr>
        <p:txBody>
          <a:bodyPr>
            <a:normAutofit fontScale="90000"/>
          </a:bodyPr>
          <a:lstStyle/>
          <a:p>
            <a:r>
              <a:rPr lang="en-GB" dirty="0" smtClean="0"/>
              <a:t>  </a:t>
            </a:r>
            <a:endParaRPr lang="en-GB" dirty="0"/>
          </a:p>
        </p:txBody>
      </p:sp>
      <p:sp>
        <p:nvSpPr>
          <p:cNvPr id="3" name="Content Placeholder 2"/>
          <p:cNvSpPr>
            <a:spLocks noGrp="1"/>
          </p:cNvSpPr>
          <p:nvPr>
            <p:ph idx="1"/>
          </p:nvPr>
        </p:nvSpPr>
        <p:spPr>
          <a:xfrm>
            <a:off x="838200" y="587830"/>
            <a:ext cx="10515600" cy="6113415"/>
          </a:xfrm>
        </p:spPr>
        <p:txBody>
          <a:bodyPr>
            <a:normAutofit fontScale="92500" lnSpcReduction="10000"/>
          </a:bodyPr>
          <a:lstStyle/>
          <a:p>
            <a:pPr>
              <a:lnSpc>
                <a:spcPct val="110000"/>
              </a:lnSpc>
            </a:pPr>
            <a:r>
              <a:rPr lang="en-GB" dirty="0" smtClean="0"/>
              <a:t>This is particularly true with regard to the continued presence of the classic role of the “governor”, traditionally appointed by the government and to whom allegiance by his staff was owed.  In the case of MUŻA, the Museum of Art scheduled to open in 2018 as part of the European Capital of Culture (ECOC) in Malta, the level of success it will attain in delivering its set vision remains to be seen. On the one hand, curatorial preparation has been ground in contemporary reference points spread widely across European experience as well as other non-European bases. Most notable is the association with NEMO, the network of European museums, and other museums like </a:t>
            </a:r>
            <a:r>
              <a:rPr lang="en-GB" dirty="0" err="1" smtClean="0"/>
              <a:t>MuCEM</a:t>
            </a:r>
            <a:r>
              <a:rPr lang="en-GB" dirty="0" smtClean="0"/>
              <a:t>, which like MUŻA acted as a flagship project for its own ECOC in Marseille in 2013. However, the museum seems to be considered as an extension of the heritage agency by its own governance hierarchy, reproducing a civil service mentality loyal to customer care service and political priorities rather one dedicated to innovation and interactivity with the community it strives to represent (</a:t>
            </a:r>
            <a:r>
              <a:rPr lang="en-GB" dirty="0" err="1" smtClean="0"/>
              <a:t>Grech</a:t>
            </a:r>
            <a:r>
              <a:rPr lang="en-GB" dirty="0" smtClean="0"/>
              <a:t>, 2015).</a:t>
            </a:r>
            <a:endParaRPr lang="en-GB" dirty="0"/>
          </a:p>
        </p:txBody>
      </p:sp>
    </p:spTree>
    <p:extLst>
      <p:ext uri="{BB962C8B-B14F-4D97-AF65-F5344CB8AC3E}">
        <p14:creationId xmlns:p14="http://schemas.microsoft.com/office/powerpoint/2010/main" val="29904024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3515"/>
          </a:xfrm>
        </p:spPr>
        <p:txBody>
          <a:bodyPr>
            <a:normAutofit fontScale="90000"/>
          </a:bodyPr>
          <a:lstStyle/>
          <a:p>
            <a:r>
              <a:rPr lang="en-GB" dirty="0" smtClean="0"/>
              <a:t>  </a:t>
            </a:r>
            <a:endParaRPr lang="en-GB" dirty="0"/>
          </a:p>
        </p:txBody>
      </p:sp>
      <p:sp>
        <p:nvSpPr>
          <p:cNvPr id="3" name="Content Placeholder 2"/>
          <p:cNvSpPr>
            <a:spLocks noGrp="1"/>
          </p:cNvSpPr>
          <p:nvPr>
            <p:ph idx="1"/>
          </p:nvPr>
        </p:nvSpPr>
        <p:spPr>
          <a:xfrm>
            <a:off x="838200" y="548640"/>
            <a:ext cx="10515600" cy="6048103"/>
          </a:xfrm>
        </p:spPr>
        <p:txBody>
          <a:bodyPr/>
          <a:lstStyle/>
          <a:p>
            <a:r>
              <a:rPr lang="en-GB" dirty="0" smtClean="0"/>
              <a:t>On establishment in 2002, the governance mechanism of the Malta Council for Culture and the Arts (MCCA) sought to forge international links and follow such practices. </a:t>
            </a:r>
          </a:p>
          <a:p>
            <a:r>
              <a:rPr lang="en-GB" dirty="0" smtClean="0"/>
              <a:t>One such practice adopted was the UK-driven and widely recognized principle in Europe of operating at arm’s length. Together with the membership of and close relations with the International Federation of Arts Councils and Cultural Agencies (IFACCA), which brings together arts councils from mostly the Anglophone part of the world, one can observe the recent membership of the European Network of Cultural Institutes (EUNIC), the pan-European collection of cultural institutes. </a:t>
            </a:r>
          </a:p>
          <a:p>
            <a:r>
              <a:rPr lang="en-GB" dirty="0" smtClean="0"/>
              <a:t>However, as with heritage, it is unfortunate that much progress has been curtailed by the tendency to assert the traditional governor’s role in ensuring a somewhat familiar circle of influence and exposure favouring allegiance and rewarding loyalty (Pace, 2017). </a:t>
            </a:r>
            <a:endParaRPr lang="en-GB" dirty="0"/>
          </a:p>
        </p:txBody>
      </p:sp>
    </p:spTree>
    <p:extLst>
      <p:ext uri="{BB962C8B-B14F-4D97-AF65-F5344CB8AC3E}">
        <p14:creationId xmlns:p14="http://schemas.microsoft.com/office/powerpoint/2010/main" val="498186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70452"/>
          </a:xfrm>
        </p:spPr>
        <p:txBody>
          <a:bodyPr>
            <a:normAutofit fontScale="90000"/>
          </a:bodyPr>
          <a:lstStyle/>
          <a:p>
            <a:r>
              <a:rPr lang="en-GB" dirty="0" smtClean="0"/>
              <a:t>  </a:t>
            </a:r>
            <a:endParaRPr lang="en-GB" dirty="0"/>
          </a:p>
        </p:txBody>
      </p:sp>
      <p:sp>
        <p:nvSpPr>
          <p:cNvPr id="3" name="Content Placeholder 2"/>
          <p:cNvSpPr>
            <a:spLocks noGrp="1"/>
          </p:cNvSpPr>
          <p:nvPr>
            <p:ph idx="1"/>
          </p:nvPr>
        </p:nvSpPr>
        <p:spPr>
          <a:xfrm>
            <a:off x="838200" y="653143"/>
            <a:ext cx="10515600" cy="5969726"/>
          </a:xfrm>
        </p:spPr>
        <p:txBody>
          <a:bodyPr/>
          <a:lstStyle/>
          <a:p>
            <a:pPr>
              <a:lnSpc>
                <a:spcPct val="100000"/>
              </a:lnSpc>
            </a:pPr>
            <a:r>
              <a:rPr lang="en-GB" dirty="0"/>
              <a:t>The political exploitation and co-option enabled by greater degrees of state funding of the arts has been accompanied by a strategic emphasis on the economic aspect of cultural initiatives, as can be witnessed by the cultural strategy spanning 2016-2020 and the new cultural policy aimed to extend till 2025. </a:t>
            </a:r>
            <a:endParaRPr lang="en-GB" dirty="0" smtClean="0"/>
          </a:p>
          <a:p>
            <a:pPr>
              <a:lnSpc>
                <a:spcPct val="100000"/>
              </a:lnSpc>
            </a:pPr>
            <a:r>
              <a:rPr lang="en-GB" dirty="0" smtClean="0"/>
              <a:t>In </a:t>
            </a:r>
            <a:r>
              <a:rPr lang="en-GB" dirty="0"/>
              <a:t>recent years Arts Council Malta, as MCCA was later rebranded, has followed the EU emphasis on the generation of economic activity, and employment, as part of its funding remit. In so doing it seems to have reinforced an instrumental approach to culture and the arts that seems to accentuate dependence on state funds rather than help nurture an entrepreneurial spirit (</a:t>
            </a:r>
            <a:r>
              <a:rPr lang="en-GB" dirty="0" err="1"/>
              <a:t>Xuereb</a:t>
            </a:r>
            <a:r>
              <a:rPr lang="en-GB" dirty="0"/>
              <a:t>, 2017).</a:t>
            </a:r>
          </a:p>
        </p:txBody>
      </p:sp>
    </p:spTree>
    <p:extLst>
      <p:ext uri="{BB962C8B-B14F-4D97-AF65-F5344CB8AC3E}">
        <p14:creationId xmlns:p14="http://schemas.microsoft.com/office/powerpoint/2010/main" val="2456960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3515"/>
          </a:xfrm>
        </p:spPr>
        <p:txBody>
          <a:bodyPr>
            <a:normAutofit fontScale="90000"/>
          </a:bodyPr>
          <a:lstStyle/>
          <a:p>
            <a:r>
              <a:rPr lang="en-GB" dirty="0"/>
              <a:t> </a:t>
            </a:r>
            <a:r>
              <a:rPr lang="en-GB" dirty="0" smtClean="0"/>
              <a:t> </a:t>
            </a:r>
            <a:endParaRPr lang="en-GB" dirty="0"/>
          </a:p>
        </p:txBody>
      </p:sp>
      <p:sp>
        <p:nvSpPr>
          <p:cNvPr id="3" name="Content Placeholder 2"/>
          <p:cNvSpPr>
            <a:spLocks noGrp="1"/>
          </p:cNvSpPr>
          <p:nvPr>
            <p:ph idx="1"/>
          </p:nvPr>
        </p:nvSpPr>
        <p:spPr>
          <a:xfrm>
            <a:off x="838200" y="548640"/>
            <a:ext cx="10515600" cy="6021977"/>
          </a:xfrm>
        </p:spPr>
        <p:txBody>
          <a:bodyPr/>
          <a:lstStyle/>
          <a:p>
            <a:pPr>
              <a:lnSpc>
                <a:spcPct val="100000"/>
              </a:lnSpc>
            </a:pPr>
            <a:r>
              <a:rPr lang="en-GB" dirty="0" smtClean="0"/>
              <a:t>Therefore, a focus on economics seems to be infiltrating civil society activities in a way that is contributing to a growing dependence on the state and a lessening of critical approaches towards it (</a:t>
            </a:r>
            <a:r>
              <a:rPr lang="en-GB" dirty="0" err="1" smtClean="0"/>
              <a:t>Pulè</a:t>
            </a:r>
            <a:r>
              <a:rPr lang="en-GB" dirty="0" smtClean="0"/>
              <a:t>, 2018; Flask, 2018). </a:t>
            </a:r>
          </a:p>
          <a:p>
            <a:pPr>
              <a:lnSpc>
                <a:spcPct val="100000"/>
              </a:lnSpc>
            </a:pPr>
            <a:r>
              <a:rPr lang="en-GB" dirty="0" smtClean="0"/>
              <a:t>Cultural operators seem to perform and fulfil a double function that matches </a:t>
            </a:r>
            <a:r>
              <a:rPr lang="en-GB" dirty="0" err="1" smtClean="0"/>
              <a:t>neocolonial</a:t>
            </a:r>
            <a:r>
              <a:rPr lang="en-GB" dirty="0" smtClean="0"/>
              <a:t> functions in cogent ways: they act as extensions of the state in terms of cultural purpose, and refrain from distancing themselves critically from government apparatus. Cultural actors caught up in and benefiting, financially, from this situation, seem to have become part of a process such as that reflected upon by </a:t>
            </a:r>
            <a:r>
              <a:rPr lang="en-GB" dirty="0" err="1" smtClean="0"/>
              <a:t>Gramscian</a:t>
            </a:r>
            <a:r>
              <a:rPr lang="en-GB" dirty="0" smtClean="0"/>
              <a:t> and </a:t>
            </a:r>
            <a:r>
              <a:rPr lang="en-GB" dirty="0" err="1" smtClean="0"/>
              <a:t>Foucauldian</a:t>
            </a:r>
            <a:r>
              <a:rPr lang="en-GB" dirty="0" smtClean="0"/>
              <a:t> perspectives on state co-option of non-governmental players through governmentality and self-censorship (Bennett, 2004).</a:t>
            </a:r>
            <a:endParaRPr lang="en-GB" dirty="0"/>
          </a:p>
        </p:txBody>
      </p:sp>
    </p:spTree>
    <p:extLst>
      <p:ext uri="{BB962C8B-B14F-4D97-AF65-F5344CB8AC3E}">
        <p14:creationId xmlns:p14="http://schemas.microsoft.com/office/powerpoint/2010/main" val="1578145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7024"/>
          </a:xfrm>
        </p:spPr>
        <p:txBody>
          <a:bodyPr>
            <a:normAutofit fontScale="90000"/>
          </a:bodyPr>
          <a:lstStyle/>
          <a:p>
            <a:r>
              <a:rPr lang="en-GB" b="1" dirty="0" smtClean="0"/>
              <a:t>In conclusion</a:t>
            </a:r>
            <a:endParaRPr lang="en-GB" b="1" dirty="0"/>
          </a:p>
        </p:txBody>
      </p:sp>
      <p:sp>
        <p:nvSpPr>
          <p:cNvPr id="3" name="Content Placeholder 2"/>
          <p:cNvSpPr>
            <a:spLocks noGrp="1"/>
          </p:cNvSpPr>
          <p:nvPr>
            <p:ph idx="1"/>
          </p:nvPr>
        </p:nvSpPr>
        <p:spPr>
          <a:xfrm>
            <a:off x="838200" y="992777"/>
            <a:ext cx="10515600" cy="5721532"/>
          </a:xfrm>
        </p:spPr>
        <p:txBody>
          <a:bodyPr>
            <a:normAutofit fontScale="92500" lnSpcReduction="10000"/>
          </a:bodyPr>
          <a:lstStyle/>
          <a:p>
            <a:pPr>
              <a:lnSpc>
                <a:spcPct val="110000"/>
              </a:lnSpc>
            </a:pPr>
            <a:r>
              <a:rPr lang="en-GB" dirty="0" smtClean="0"/>
              <a:t>Cultural </a:t>
            </a:r>
            <a:r>
              <a:rPr lang="en-GB" dirty="0"/>
              <a:t>governance in Malta seems to approach heritage and the intangible value and meaning of culture as a resource to be exploited with short-term goals. </a:t>
            </a:r>
            <a:r>
              <a:rPr lang="en-GB" dirty="0" smtClean="0"/>
              <a:t>This can </a:t>
            </a:r>
            <a:r>
              <a:rPr lang="en-GB" dirty="0"/>
              <a:t>be observed in the little attention paid to sustainable development in the field of urban conservation and human fulfilment to be had in rural and marine environments other than through speculative approaches towards the land and sea aiming to extract maximum economic and financial profit from them (</a:t>
            </a:r>
            <a:r>
              <a:rPr lang="en-GB" dirty="0" err="1"/>
              <a:t>Ebejer</a:t>
            </a:r>
            <a:r>
              <a:rPr lang="en-GB" dirty="0"/>
              <a:t>, 2011: 12). </a:t>
            </a:r>
            <a:r>
              <a:rPr lang="en-GB" dirty="0" smtClean="0"/>
              <a:t>The </a:t>
            </a:r>
            <a:r>
              <a:rPr lang="en-GB" dirty="0"/>
              <a:t>colonial mentality tuned to exploiting one’s governing official structures through </a:t>
            </a:r>
            <a:r>
              <a:rPr lang="en-GB" dirty="0" err="1"/>
              <a:t>clientelism</a:t>
            </a:r>
            <a:r>
              <a:rPr lang="en-GB" dirty="0"/>
              <a:t>, nepotism and cronyism seems to run deep. Exacerbating such human propensities at governance, national and European policies based on neoliberal structures that prioritise economic and financial growth over a fuller appreciation of individual and societal values seem to support behaviour that is of a shallow nature even in matters of cultural governance.</a:t>
            </a:r>
          </a:p>
        </p:txBody>
      </p:sp>
    </p:spTree>
    <p:extLst>
      <p:ext uri="{BB962C8B-B14F-4D97-AF65-F5344CB8AC3E}">
        <p14:creationId xmlns:p14="http://schemas.microsoft.com/office/powerpoint/2010/main" val="2479304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Thank you</a:t>
            </a:r>
            <a:endParaRPr lang="en-GB" b="1" dirty="0"/>
          </a:p>
        </p:txBody>
      </p:sp>
      <p:sp>
        <p:nvSpPr>
          <p:cNvPr id="3" name="Subtitle 2"/>
          <p:cNvSpPr>
            <a:spLocks noGrp="1"/>
          </p:cNvSpPr>
          <p:nvPr>
            <p:ph type="subTitle" idx="1"/>
          </p:nvPr>
        </p:nvSpPr>
        <p:spPr/>
        <p:txBody>
          <a:bodyPr/>
          <a:lstStyle/>
          <a:p>
            <a:r>
              <a:rPr lang="en-GB" sz="3200" dirty="0" smtClean="0">
                <a:hlinkClick r:id="rId2"/>
              </a:rPr>
              <a:t>https://culturalpolicy.blog/</a:t>
            </a:r>
            <a:r>
              <a:rPr lang="en-GB" sz="3200" dirty="0" smtClean="0"/>
              <a:t> </a:t>
            </a:r>
          </a:p>
          <a:p>
            <a:endParaRPr lang="en-GB" dirty="0"/>
          </a:p>
        </p:txBody>
      </p:sp>
    </p:spTree>
    <p:extLst>
      <p:ext uri="{BB962C8B-B14F-4D97-AF65-F5344CB8AC3E}">
        <p14:creationId xmlns:p14="http://schemas.microsoft.com/office/powerpoint/2010/main" val="109700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1387</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Neocolonialist practices in cultural governance in Malta as an EU state</vt:lpstr>
      <vt:lpstr>Overview of research paper</vt:lpstr>
      <vt:lpstr>PowerPoint Presentation</vt:lpstr>
      <vt:lpstr> The European dimension</vt:lpstr>
      <vt:lpstr>The Maltese context</vt:lpstr>
      <vt:lpstr>  </vt:lpstr>
      <vt:lpstr>  </vt:lpstr>
      <vt:lpstr>  </vt:lpstr>
      <vt:lpstr>  </vt:lpstr>
      <vt:lpstr>  </vt:lpstr>
      <vt:lpstr>In 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Neocolonialist practices in cultural governance in Malta as an EU state</dc:title>
  <dc:creator>Dell</dc:creator>
  <cp:lastModifiedBy>Dell</cp:lastModifiedBy>
  <cp:revision>6</cp:revision>
  <dcterms:created xsi:type="dcterms:W3CDTF">2018-08-22T12:35:13Z</dcterms:created>
  <dcterms:modified xsi:type="dcterms:W3CDTF">2018-08-22T13:38:08Z</dcterms:modified>
</cp:coreProperties>
</file>