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40ac7f5c4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40ac7f5c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40ac7f5c4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40ac7f5c4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40ac7f5c4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40ac7f5c4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40ac7f5c4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40ac7f5c4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g40ac7f5c4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40ac7f5c4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40ac7f5c4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40ac7f5c4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40ac7f5c4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40ac7f5c4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40ac7f5c4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40ac7f5c4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40ac7f5c4e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40ac7f5c4e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0ac7f5c4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0ac7f5c4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40ac7f5c4e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40ac7f5c4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40ac7f5c4e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40ac7f5c4e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40ac7f5c4e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40ac7f5c4e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40ac7f5c4e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40ac7f5c4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40ac7f5c4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40ac7f5c4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40ac7f5c4e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40ac7f5c4e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40ac7f5c4e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40ac7f5c4e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40ac7f5c4e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40ac7f5c4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g40ac7f5c4e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40ac7f5c4e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40af3c105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40af3c105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40af3c105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40af3c105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40af3c105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40af3c105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g40af3c105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40af3c105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g40af3c105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40af3c105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40af3c105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40af3c105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40af3c1058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40af3c1058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40af3c105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40af3c105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40af3c1058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40af3c1058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40af3c1058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40af3c1058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g40af3c105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40af3c105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40af3c105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40af3c105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40af3c1058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40af3c105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g40af3c1058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40af3c105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40af3c1058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40af3c1058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rgbClr val="C9DAF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s://culturalpolicy.blo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962325"/>
            <a:ext cx="8520600" cy="120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“Faith and Culture: </a:t>
            </a:r>
            <a:endParaRPr sz="3600"/>
          </a:p>
          <a:p>
            <a:pPr indent="0" lvl="0" marL="0" rtl="0" algn="ctr">
              <a:spcBef>
                <a:spcPts val="0"/>
              </a:spcBef>
              <a:spcAft>
                <a:spcPts val="0"/>
              </a:spcAft>
              <a:buClr>
                <a:srgbClr val="000000"/>
              </a:buClr>
              <a:buSzPts val="1100"/>
              <a:buFont typeface="Arial"/>
              <a:buNone/>
            </a:pPr>
            <a:r>
              <a:rPr lang="en" sz="3600"/>
              <a:t>Widening our Horizons”</a:t>
            </a:r>
            <a:endParaRPr sz="3600"/>
          </a:p>
        </p:txBody>
      </p:sp>
      <p:sp>
        <p:nvSpPr>
          <p:cNvPr id="55" name="Google Shape;55;p13"/>
          <p:cNvSpPr txBox="1"/>
          <p:nvPr>
            <p:ph idx="1" type="subTitle"/>
          </p:nvPr>
        </p:nvSpPr>
        <p:spPr>
          <a:xfrm>
            <a:off x="311700" y="2510925"/>
            <a:ext cx="8520600" cy="1946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000000"/>
                </a:solidFill>
              </a:rPr>
              <a:t>‘Common Skies, Divided Horizons’</a:t>
            </a:r>
            <a:r>
              <a:rPr lang="en" sz="3600">
                <a:solidFill>
                  <a:srgbClr val="000000"/>
                </a:solidFill>
              </a:rPr>
              <a:t>*</a:t>
            </a:r>
            <a:endParaRPr sz="3600">
              <a:solidFill>
                <a:srgbClr val="000000"/>
              </a:solidFill>
            </a:endParaRPr>
          </a:p>
          <a:p>
            <a:pPr indent="0" lvl="0" marL="0" rtl="0" algn="ctr">
              <a:spcBef>
                <a:spcPts val="0"/>
              </a:spcBef>
              <a:spcAft>
                <a:spcPts val="0"/>
              </a:spcAft>
              <a:buNone/>
            </a:pPr>
            <a:r>
              <a:rPr lang="en" sz="1400">
                <a:solidFill>
                  <a:srgbClr val="000000"/>
                </a:solidFill>
              </a:rPr>
              <a:t>*I. Chambers and L. Curti (eds.), 1995. The Post-Colonial Question: Common Skies, Divided Horizons, London: Routledge</a:t>
            </a:r>
            <a:endParaRPr sz="1400">
              <a:solidFill>
                <a:srgbClr val="000000"/>
              </a:solidFill>
            </a:endParaRPr>
          </a:p>
          <a:p>
            <a:pPr indent="0" lvl="0" marL="0" rtl="0" algn="ctr">
              <a:spcBef>
                <a:spcPts val="0"/>
              </a:spcBef>
              <a:spcAft>
                <a:spcPts val="0"/>
              </a:spcAft>
              <a:buNone/>
            </a:pPr>
            <a:br>
              <a:rPr lang="en">
                <a:solidFill>
                  <a:srgbClr val="000000"/>
                </a:solidFill>
              </a:rPr>
            </a:br>
            <a:r>
              <a:rPr lang="en">
                <a:solidFill>
                  <a:srgbClr val="000000"/>
                </a:solidFill>
              </a:rPr>
              <a:t>Dr Karsten Xuereb</a:t>
            </a:r>
            <a:endParaRPr>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800">
                <a:solidFill>
                  <a:srgbClr val="000000"/>
                </a:solidFill>
              </a:rPr>
              <a:t>I. </a:t>
            </a:r>
            <a:r>
              <a:rPr b="1" lang="en" sz="1800">
                <a:solidFill>
                  <a:srgbClr val="000000"/>
                </a:solidFill>
              </a:rPr>
              <a:t>I</a:t>
            </a:r>
            <a:r>
              <a:rPr b="1" lang="en" sz="1800"/>
              <a:t>ntroduction: faith and culture in conflicting horizons</a:t>
            </a:r>
            <a:endParaRPr b="1" sz="1800"/>
          </a:p>
          <a:p>
            <a:pPr indent="0" lvl="0" marL="0" rtl="0" algn="l">
              <a:spcBef>
                <a:spcPts val="1600"/>
              </a:spcBef>
              <a:spcAft>
                <a:spcPts val="0"/>
              </a:spcAft>
              <a:buNone/>
            </a:pPr>
            <a:r>
              <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62" name="Google Shape;62;p14"/>
          <p:cNvPicPr preferRelativeResize="0"/>
          <p:nvPr/>
        </p:nvPicPr>
        <p:blipFill rotWithShape="1">
          <a:blip r:embed="rId3">
            <a:alphaModFix/>
          </a:blip>
          <a:srcRect b="8155" l="0" r="0" t="0"/>
          <a:stretch/>
        </p:blipFill>
        <p:spPr>
          <a:xfrm>
            <a:off x="3709975" y="1536700"/>
            <a:ext cx="1724025" cy="2432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9" name="Google Shape;69;p15"/>
          <p:cNvPicPr preferRelativeResize="0"/>
          <p:nvPr/>
        </p:nvPicPr>
        <p:blipFill>
          <a:blip r:embed="rId3">
            <a:alphaModFix/>
          </a:blip>
          <a:stretch>
            <a:fillRect/>
          </a:stretch>
        </p:blipFill>
        <p:spPr>
          <a:xfrm>
            <a:off x="3207052" y="445025"/>
            <a:ext cx="2729902" cy="41257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76" name="Google Shape;76;p16"/>
          <p:cNvPicPr preferRelativeResize="0"/>
          <p:nvPr/>
        </p:nvPicPr>
        <p:blipFill>
          <a:blip r:embed="rId3">
            <a:alphaModFix/>
          </a:blip>
          <a:stretch>
            <a:fillRect/>
          </a:stretch>
        </p:blipFill>
        <p:spPr>
          <a:xfrm>
            <a:off x="3118488" y="445025"/>
            <a:ext cx="2907030" cy="4000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‘It is my hypothesis that the fundamental source of conflict in this new world will not be primarily ideological or primarily economic. The great divisions among humankind and the dominating source of conflict will be cultural. Nation states will remain the most powerful actors in world affairs, but the principal conflicts of global politics will occur between nations and groups of different civilizations. The clash of civilizations will dominate global politics. The fault lines between civilizations will be the battle lines of the future.’</a:t>
            </a:r>
            <a:endParaRPr>
              <a:solidFill>
                <a:srgbClr val="000000"/>
              </a:solidFill>
            </a:endParaRPr>
          </a:p>
          <a:p>
            <a:pPr indent="0" lvl="0" marL="0" rtl="0" algn="l">
              <a:spcBef>
                <a:spcPts val="1600"/>
              </a:spcBef>
              <a:spcAft>
                <a:spcPts val="1600"/>
              </a:spcAft>
              <a:buClr>
                <a:srgbClr val="000000"/>
              </a:buClr>
              <a:buSzPts val="1100"/>
              <a:buFont typeface="Arial"/>
              <a:buNone/>
            </a:pPr>
            <a:r>
              <a:rPr lang="en">
                <a:solidFill>
                  <a:srgbClr val="000000"/>
                </a:solidFill>
              </a:rPr>
              <a:t>Huntington (1993).</a:t>
            </a:r>
            <a:endParaRPr>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9" name="Google Shape;89;p18"/>
          <p:cNvPicPr preferRelativeResize="0"/>
          <p:nvPr/>
        </p:nvPicPr>
        <p:blipFill rotWithShape="1">
          <a:blip r:embed="rId3">
            <a:alphaModFix/>
          </a:blip>
          <a:srcRect b="5138" l="12457" r="37734" t="12243"/>
          <a:stretch/>
        </p:blipFill>
        <p:spPr>
          <a:xfrm>
            <a:off x="2137375" y="445025"/>
            <a:ext cx="4819275" cy="44947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6" name="Google Shape;96;p19"/>
          <p:cNvPicPr preferRelativeResize="0"/>
          <p:nvPr/>
        </p:nvPicPr>
        <p:blipFill rotWithShape="1">
          <a:blip r:embed="rId3">
            <a:alphaModFix/>
          </a:blip>
          <a:srcRect b="11153" l="17782" r="39878" t="12241"/>
          <a:stretch/>
        </p:blipFill>
        <p:spPr>
          <a:xfrm>
            <a:off x="2378175" y="340011"/>
            <a:ext cx="4387650" cy="44634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3" name="Google Shape;103;p20"/>
          <p:cNvPicPr preferRelativeResize="0"/>
          <p:nvPr/>
        </p:nvPicPr>
        <p:blipFill rotWithShape="1">
          <a:blip r:embed="rId3">
            <a:alphaModFix/>
          </a:blip>
          <a:srcRect b="0" l="18058" r="19604" t="0"/>
          <a:stretch/>
        </p:blipFill>
        <p:spPr>
          <a:xfrm>
            <a:off x="2918338" y="544550"/>
            <a:ext cx="3307326" cy="4598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0" name="Google Shape;110;p21"/>
          <p:cNvPicPr preferRelativeResize="0"/>
          <p:nvPr/>
        </p:nvPicPr>
        <p:blipFill rotWithShape="1">
          <a:blip r:embed="rId3">
            <a:alphaModFix/>
          </a:blip>
          <a:srcRect b="5567" l="487" r="39271" t="12672"/>
          <a:stretch/>
        </p:blipFill>
        <p:spPr>
          <a:xfrm>
            <a:off x="1817738" y="470112"/>
            <a:ext cx="5508525" cy="42032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800"/>
              <a:t>II. Recurring horizons in the Mediterranean space</a:t>
            </a:r>
            <a:endParaRPr b="1" sz="1800"/>
          </a:p>
        </p:txBody>
      </p:sp>
      <p:sp>
        <p:nvSpPr>
          <p:cNvPr id="116" name="Google Shape;116;p22"/>
          <p:cNvSpPr txBox="1"/>
          <p:nvPr>
            <p:ph idx="1" type="body"/>
          </p:nvPr>
        </p:nvSpPr>
        <p:spPr>
          <a:xfrm>
            <a:off x="311700" y="11303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‘three competing western‐moving religious cults to which the Mediterranean gave birth always meant to adore the same one God; alas how many misdeeds have been committed in his name. They are all, according to the Koran, people of the book (ahl al‐kitab), all pledged religiously to do good and to shun evil. However important it may still be in varying degrees, religion is by no means its sole defining socio‐cultural quality’.</a:t>
            </a:r>
            <a:endParaRPr>
              <a:solidFill>
                <a:srgbClr val="000000"/>
              </a:solidFill>
            </a:endParaRPr>
          </a:p>
          <a:p>
            <a:pPr indent="0" lvl="0" marL="0" rtl="0" algn="l">
              <a:spcBef>
                <a:spcPts val="1600"/>
              </a:spcBef>
              <a:spcAft>
                <a:spcPts val="1600"/>
              </a:spcAft>
              <a:buNone/>
            </a:pPr>
            <a:r>
              <a:rPr lang="en">
                <a:solidFill>
                  <a:srgbClr val="000000"/>
                </a:solidFill>
              </a:rPr>
              <a:t>Frendo (2005).</a:t>
            </a:r>
            <a:endParaRPr>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 </a:t>
            </a:r>
            <a:endParaRPr/>
          </a:p>
        </p:txBody>
      </p:sp>
      <p:pic>
        <p:nvPicPr>
          <p:cNvPr id="123" name="Google Shape;123;p23"/>
          <p:cNvPicPr preferRelativeResize="0"/>
          <p:nvPr/>
        </p:nvPicPr>
        <p:blipFill>
          <a:blip r:embed="rId3">
            <a:alphaModFix/>
          </a:blip>
          <a:stretch>
            <a:fillRect/>
          </a:stretch>
        </p:blipFill>
        <p:spPr>
          <a:xfrm>
            <a:off x="311702" y="991313"/>
            <a:ext cx="2404351" cy="3738724"/>
          </a:xfrm>
          <a:prstGeom prst="rect">
            <a:avLst/>
          </a:prstGeom>
          <a:noFill/>
          <a:ln>
            <a:noFill/>
          </a:ln>
        </p:spPr>
      </p:pic>
      <p:pic>
        <p:nvPicPr>
          <p:cNvPr id="124" name="Google Shape;124;p23"/>
          <p:cNvPicPr preferRelativeResize="0"/>
          <p:nvPr/>
        </p:nvPicPr>
        <p:blipFill>
          <a:blip r:embed="rId4">
            <a:alphaModFix/>
          </a:blip>
          <a:stretch>
            <a:fillRect/>
          </a:stretch>
        </p:blipFill>
        <p:spPr>
          <a:xfrm>
            <a:off x="3378725" y="991325"/>
            <a:ext cx="2252706" cy="3738700"/>
          </a:xfrm>
          <a:prstGeom prst="rect">
            <a:avLst/>
          </a:prstGeom>
          <a:noFill/>
          <a:ln>
            <a:noFill/>
          </a:ln>
        </p:spPr>
      </p:pic>
      <p:pic>
        <p:nvPicPr>
          <p:cNvPr id="125" name="Google Shape;125;p23"/>
          <p:cNvPicPr preferRelativeResize="0"/>
          <p:nvPr/>
        </p:nvPicPr>
        <p:blipFill>
          <a:blip r:embed="rId5">
            <a:alphaModFix/>
          </a:blip>
          <a:stretch>
            <a:fillRect/>
          </a:stretch>
        </p:blipFill>
        <p:spPr>
          <a:xfrm>
            <a:off x="6294101" y="1004525"/>
            <a:ext cx="2529429" cy="37123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‘Albert Camus may have been dreaming when he saw the Mediterranean as a role model for coexistence, because clearly this sea has been as much of a divider as it has been of a unifier. In a partial critique of Braudel’s more holistic thesis, Horden and Purcell would argue that in the twentieth‐century modernization has had a disintegrating effect.’</a:t>
            </a:r>
            <a:endParaRPr>
              <a:solidFill>
                <a:srgbClr val="000000"/>
              </a:solidFill>
            </a:endParaRPr>
          </a:p>
          <a:p>
            <a:pPr indent="0" lvl="0" marL="0" rtl="0" algn="l">
              <a:spcBef>
                <a:spcPts val="1600"/>
              </a:spcBef>
              <a:spcAft>
                <a:spcPts val="1600"/>
              </a:spcAft>
              <a:buNone/>
            </a:pPr>
            <a:r>
              <a:rPr lang="en">
                <a:solidFill>
                  <a:srgbClr val="000000"/>
                </a:solidFill>
              </a:rPr>
              <a:t>Frendo (2005).</a:t>
            </a:r>
            <a:endParaRPr>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8" name="Google Shape;138;p25"/>
          <p:cNvPicPr preferRelativeResize="0"/>
          <p:nvPr/>
        </p:nvPicPr>
        <p:blipFill>
          <a:blip r:embed="rId3">
            <a:alphaModFix/>
          </a:blip>
          <a:stretch>
            <a:fillRect/>
          </a:stretch>
        </p:blipFill>
        <p:spPr>
          <a:xfrm>
            <a:off x="3246613" y="358337"/>
            <a:ext cx="2650775" cy="4426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5" name="Google Shape;145;p26"/>
          <p:cNvPicPr preferRelativeResize="0"/>
          <p:nvPr/>
        </p:nvPicPr>
        <p:blipFill>
          <a:blip r:embed="rId3">
            <a:alphaModFix/>
          </a:blip>
          <a:stretch>
            <a:fillRect/>
          </a:stretch>
        </p:blipFill>
        <p:spPr>
          <a:xfrm>
            <a:off x="3062912" y="296724"/>
            <a:ext cx="3018175" cy="4550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‘Before the longing for a lost past, nostalgia gets from </a:t>
            </a:r>
            <a:r>
              <a:rPr i="1" lang="en">
                <a:solidFill>
                  <a:srgbClr val="000000"/>
                </a:solidFill>
              </a:rPr>
              <a:t>nóstos</a:t>
            </a:r>
            <a:r>
              <a:rPr lang="en">
                <a:solidFill>
                  <a:srgbClr val="000000"/>
                </a:solidFill>
              </a:rPr>
              <a:t> the notion of homecoming, where what animates the journey is the return – knowing, as Constantine Cavafy tells us in his poetry, that we want to keep the journey going as much as we can, because any sense of return always remains with us. In this we could assume that the narrative of the journey and the polity of doubt come together as the nostalgic return to an end that is historically postponed.’</a:t>
            </a:r>
            <a:endParaRPr>
              <a:solidFill>
                <a:srgbClr val="000000"/>
              </a:solidFill>
            </a:endParaRPr>
          </a:p>
          <a:p>
            <a:pPr indent="0" lvl="0" marL="0" rtl="0" algn="l">
              <a:spcBef>
                <a:spcPts val="1600"/>
              </a:spcBef>
              <a:spcAft>
                <a:spcPts val="1600"/>
              </a:spcAft>
              <a:buNone/>
            </a:pPr>
            <a:r>
              <a:rPr lang="en">
                <a:solidFill>
                  <a:srgbClr val="000000"/>
                </a:solidFill>
              </a:rPr>
              <a:t>Baldacchino (2010).</a:t>
            </a:r>
            <a:br>
              <a:rPr lang="en"/>
            </a:b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‘In Cavafy, Seferis and Angelopoulos – not to mention Agamemnon and Odysseus – homecoming remains a perennial attachment to the Mediterranean’s aesthetic representation. Yet the image of the exiled is not aesthetical, but profoundly ethical.’</a:t>
            </a:r>
            <a:endParaRPr>
              <a:solidFill>
                <a:srgbClr val="000000"/>
              </a:solidFill>
            </a:endParaRPr>
          </a:p>
          <a:p>
            <a:pPr indent="0" lvl="0" marL="0" rtl="0" algn="l">
              <a:spcBef>
                <a:spcPts val="1600"/>
              </a:spcBef>
              <a:spcAft>
                <a:spcPts val="1600"/>
              </a:spcAft>
              <a:buClr>
                <a:srgbClr val="000000"/>
              </a:buClr>
              <a:buSzPts val="1100"/>
              <a:buFont typeface="Arial"/>
              <a:buNone/>
            </a:pPr>
            <a:r>
              <a:rPr lang="en">
                <a:solidFill>
                  <a:srgbClr val="000000"/>
                </a:solidFill>
              </a:rPr>
              <a:t>Baldacchino (2010).</a:t>
            </a:r>
            <a:endParaRPr>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4" name="Google Shape;164;p29"/>
          <p:cNvPicPr preferRelativeResize="0"/>
          <p:nvPr/>
        </p:nvPicPr>
        <p:blipFill>
          <a:blip r:embed="rId3">
            <a:alphaModFix/>
          </a:blip>
          <a:stretch>
            <a:fillRect/>
          </a:stretch>
        </p:blipFill>
        <p:spPr>
          <a:xfrm>
            <a:off x="1882687" y="764376"/>
            <a:ext cx="5378625" cy="3614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1" name="Google Shape;171;p30"/>
          <p:cNvPicPr preferRelativeResize="0"/>
          <p:nvPr/>
        </p:nvPicPr>
        <p:blipFill>
          <a:blip r:embed="rId3">
            <a:alphaModFix/>
          </a:blip>
          <a:stretch>
            <a:fillRect/>
          </a:stretch>
        </p:blipFill>
        <p:spPr>
          <a:xfrm>
            <a:off x="2223799" y="817650"/>
            <a:ext cx="4696400" cy="3508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‘[t]o look at history’s horizon is to engage in a continuum that presents itself as a permanent race between Achilles and the tortoise where any argument for a closure of history’s meaning proves to be a fallacy. When it comes to the Mediterranean, the lesson is further radicalized at source: “If the Mediterranean has done no more than force us out of our old habits it will already have done us a service.”’</a:t>
            </a:r>
            <a:endParaRPr>
              <a:solidFill>
                <a:srgbClr val="000000"/>
              </a:solidFill>
            </a:endParaRPr>
          </a:p>
          <a:p>
            <a:pPr indent="0" lvl="0" marL="0" rtl="0" algn="l">
              <a:spcBef>
                <a:spcPts val="1600"/>
              </a:spcBef>
              <a:spcAft>
                <a:spcPts val="1600"/>
              </a:spcAft>
              <a:buNone/>
            </a:pPr>
            <a:r>
              <a:rPr lang="en">
                <a:solidFill>
                  <a:srgbClr val="000000"/>
                </a:solidFill>
              </a:rPr>
              <a:t>Baldacchino (2010).</a:t>
            </a:r>
            <a:endParaRPr>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III. Faith and culture: widening horizons</a:t>
            </a:r>
            <a:endParaRPr b="1" sz="1800"/>
          </a:p>
        </p:txBody>
      </p:sp>
      <p:sp>
        <p:nvSpPr>
          <p:cNvPr id="183" name="Google Shape;183;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4" name="Google Shape;184;p32"/>
          <p:cNvPicPr preferRelativeResize="0"/>
          <p:nvPr/>
        </p:nvPicPr>
        <p:blipFill rotWithShape="1">
          <a:blip r:embed="rId3">
            <a:alphaModFix/>
          </a:blip>
          <a:srcRect b="6569" l="26590" r="27807" t="2571"/>
          <a:stretch/>
        </p:blipFill>
        <p:spPr>
          <a:xfrm>
            <a:off x="3167175" y="1266875"/>
            <a:ext cx="2736450" cy="30531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91" name="Google Shape;191;p33"/>
          <p:cNvPicPr preferRelativeResize="0"/>
          <p:nvPr/>
        </p:nvPicPr>
        <p:blipFill>
          <a:blip r:embed="rId3">
            <a:alphaModFix/>
          </a:blip>
          <a:stretch>
            <a:fillRect/>
          </a:stretch>
        </p:blipFill>
        <p:spPr>
          <a:xfrm>
            <a:off x="776313" y="445025"/>
            <a:ext cx="7591375" cy="4554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‘Forgotten history, forgotten legacy,</a:t>
            </a:r>
            <a:br>
              <a:rPr lang="en">
                <a:solidFill>
                  <a:srgbClr val="000000"/>
                </a:solidFill>
              </a:rPr>
            </a:br>
            <a:r>
              <a:rPr lang="en">
                <a:solidFill>
                  <a:srgbClr val="000000"/>
                </a:solidFill>
              </a:rPr>
              <a:t>Facts of the past sure can influence our future</a:t>
            </a:r>
            <a:br>
              <a:rPr lang="en">
                <a:solidFill>
                  <a:srgbClr val="000000"/>
                </a:solidFill>
              </a:rPr>
            </a:br>
            <a:r>
              <a:rPr lang="en">
                <a:solidFill>
                  <a:srgbClr val="000000"/>
                </a:solidFill>
              </a:rPr>
              <a:t>‘Fore they can face the truth, my people fades to black</a:t>
            </a:r>
            <a:br>
              <a:rPr lang="en">
                <a:solidFill>
                  <a:srgbClr val="000000"/>
                </a:solidFill>
              </a:rPr>
            </a:br>
            <a:r>
              <a:rPr lang="en">
                <a:solidFill>
                  <a:srgbClr val="000000"/>
                </a:solidFill>
              </a:rPr>
              <a:t>Back against the wall, living in a world in war.</a:t>
            </a:r>
            <a:br>
              <a:rPr lang="en">
                <a:solidFill>
                  <a:srgbClr val="000000"/>
                </a:solidFill>
              </a:rPr>
            </a:br>
            <a:r>
              <a:rPr lang="en">
                <a:solidFill>
                  <a:srgbClr val="000000"/>
                </a:solidFill>
              </a:rPr>
              <a:t>Ignorance the number one cause of death</a:t>
            </a:r>
            <a:br>
              <a:rPr lang="en">
                <a:solidFill>
                  <a:srgbClr val="000000"/>
                </a:solidFill>
              </a:rPr>
            </a:br>
            <a:r>
              <a:rPr lang="en">
                <a:solidFill>
                  <a:srgbClr val="000000"/>
                </a:solidFill>
              </a:rPr>
              <a:t>Knowledge and faith the only wealth worth collecting</a:t>
            </a:r>
            <a:br>
              <a:rPr lang="en">
                <a:solidFill>
                  <a:srgbClr val="000000"/>
                </a:solidFill>
              </a:rPr>
            </a:br>
            <a:r>
              <a:rPr lang="en">
                <a:solidFill>
                  <a:srgbClr val="000000"/>
                </a:solidFill>
              </a:rPr>
              <a:t>Culture saved from the shade, Black slaves finally free.’</a:t>
            </a:r>
            <a:endParaRPr>
              <a:solidFill>
                <a:srgbClr val="000000"/>
              </a:solidFill>
            </a:endParaRPr>
          </a:p>
          <a:p>
            <a:pPr indent="0" lvl="0" marL="0" rtl="0" algn="l">
              <a:spcBef>
                <a:spcPts val="1600"/>
              </a:spcBef>
              <a:spcAft>
                <a:spcPts val="1600"/>
              </a:spcAft>
              <a:buNone/>
            </a:pPr>
            <a:r>
              <a:rPr lang="en">
                <a:solidFill>
                  <a:srgbClr val="000000"/>
                </a:solidFill>
              </a:rPr>
              <a:t>Kendrick Lamar (2018).</a:t>
            </a:r>
            <a:br>
              <a:rPr lang="en"/>
            </a:b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IV. Faith and culture: narrowing horizons</a:t>
            </a:r>
            <a:endParaRPr b="1" sz="1800"/>
          </a:p>
        </p:txBody>
      </p:sp>
      <p:sp>
        <p:nvSpPr>
          <p:cNvPr id="203" name="Google Shape;203;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4" name="Google Shape;204;p35"/>
          <p:cNvPicPr preferRelativeResize="0"/>
          <p:nvPr/>
        </p:nvPicPr>
        <p:blipFill>
          <a:blip r:embed="rId3">
            <a:alphaModFix/>
          </a:blip>
          <a:stretch>
            <a:fillRect/>
          </a:stretch>
        </p:blipFill>
        <p:spPr>
          <a:xfrm>
            <a:off x="1563853" y="1152473"/>
            <a:ext cx="6016298" cy="3710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Google Shape;209;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11" name="Google Shape;211;p36"/>
          <p:cNvPicPr preferRelativeResize="0"/>
          <p:nvPr/>
        </p:nvPicPr>
        <p:blipFill>
          <a:blip r:embed="rId3">
            <a:alphaModFix/>
          </a:blip>
          <a:stretch>
            <a:fillRect/>
          </a:stretch>
        </p:blipFill>
        <p:spPr>
          <a:xfrm>
            <a:off x="3142841" y="445025"/>
            <a:ext cx="3029359" cy="45079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18" name="Google Shape;218;p37"/>
          <p:cNvPicPr preferRelativeResize="0"/>
          <p:nvPr/>
        </p:nvPicPr>
        <p:blipFill>
          <a:blip r:embed="rId3">
            <a:alphaModFix/>
          </a:blip>
          <a:stretch>
            <a:fillRect/>
          </a:stretch>
        </p:blipFill>
        <p:spPr>
          <a:xfrm>
            <a:off x="3100388" y="309563"/>
            <a:ext cx="2943225" cy="45243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V. In search of a resolution</a:t>
            </a:r>
            <a:endParaRPr b="1" sz="1800"/>
          </a:p>
        </p:txBody>
      </p:sp>
      <p:sp>
        <p:nvSpPr>
          <p:cNvPr id="224" name="Google Shape;224;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Clr>
                <a:srgbClr val="000000"/>
              </a:buClr>
              <a:buSzPts val="1100"/>
              <a:buFont typeface="Arial"/>
              <a:buNone/>
            </a:pPr>
            <a:r>
              <a:t/>
            </a:r>
            <a:endParaRPr/>
          </a:p>
        </p:txBody>
      </p:sp>
      <p:pic>
        <p:nvPicPr>
          <p:cNvPr id="225" name="Google Shape;225;p38"/>
          <p:cNvPicPr preferRelativeResize="0"/>
          <p:nvPr/>
        </p:nvPicPr>
        <p:blipFill>
          <a:blip r:embed="rId3">
            <a:alphaModFix/>
          </a:blip>
          <a:stretch>
            <a:fillRect/>
          </a:stretch>
        </p:blipFill>
        <p:spPr>
          <a:xfrm>
            <a:off x="3619500" y="914400"/>
            <a:ext cx="2335850" cy="4064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‘siamo noi, grigi e identici, piccoli come formiche e grandi fino alle stelle, serrati l’uno contro l’altro, innumerevoli per tutta la pianura fino all’orizzonte’</a:t>
            </a:r>
            <a:endParaRPr>
              <a:solidFill>
                <a:srgbClr val="000000"/>
              </a:solidFill>
            </a:endParaRPr>
          </a:p>
          <a:p>
            <a:pPr indent="0" lvl="0" marL="0" rtl="0" algn="l">
              <a:spcBef>
                <a:spcPts val="1600"/>
              </a:spcBef>
              <a:spcAft>
                <a:spcPts val="0"/>
              </a:spcAft>
              <a:buNone/>
            </a:pPr>
            <a:r>
              <a:rPr lang="en">
                <a:solidFill>
                  <a:srgbClr val="000000"/>
                </a:solidFill>
              </a:rPr>
              <a:t>Levi (1958)</a:t>
            </a:r>
            <a:endParaRPr>
              <a:solidFill>
                <a:srgbClr val="000000"/>
              </a:solidFill>
            </a:endParaRPr>
          </a:p>
          <a:p>
            <a:pPr indent="0" lvl="0" marL="0" rtl="0" algn="l">
              <a:spcBef>
                <a:spcPts val="1600"/>
              </a:spcBef>
              <a:spcAft>
                <a:spcPts val="0"/>
              </a:spcAft>
              <a:buNone/>
            </a:pPr>
            <a:r>
              <a:rPr lang="en">
                <a:solidFill>
                  <a:srgbClr val="000000"/>
                </a:solidFill>
              </a:rPr>
              <a:t>‘it is us again, grey and identical, small as ants, yet so huge as to reach up to the stars, bound one against the other, countless, covering the plain as far as the horizon’</a:t>
            </a:r>
            <a:endParaRPr>
              <a:solidFill>
                <a:srgbClr val="000000"/>
              </a:solidFill>
            </a:endParaRPr>
          </a:p>
          <a:p>
            <a:pPr indent="0" lvl="0" marL="0" rtl="0" algn="l">
              <a:spcBef>
                <a:spcPts val="1600"/>
              </a:spcBef>
              <a:spcAft>
                <a:spcPts val="1600"/>
              </a:spcAft>
              <a:buClr>
                <a:srgbClr val="000000"/>
              </a:buClr>
              <a:buSzPts val="1100"/>
              <a:buFont typeface="Arial"/>
              <a:buNone/>
            </a:pPr>
            <a:r>
              <a:rPr lang="en">
                <a:solidFill>
                  <a:srgbClr val="000000"/>
                </a:solidFill>
              </a:rPr>
              <a:t>Woolf (1959).</a:t>
            </a:r>
            <a:endParaRPr>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38" name="Google Shape;238;p40"/>
          <p:cNvPicPr preferRelativeResize="0"/>
          <p:nvPr/>
        </p:nvPicPr>
        <p:blipFill>
          <a:blip r:embed="rId3">
            <a:alphaModFix/>
          </a:blip>
          <a:stretch>
            <a:fillRect/>
          </a:stretch>
        </p:blipFill>
        <p:spPr>
          <a:xfrm>
            <a:off x="1074200" y="822850"/>
            <a:ext cx="6995600" cy="3497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5" name="Google Shape;245;p41"/>
          <p:cNvPicPr preferRelativeResize="0"/>
          <p:nvPr/>
        </p:nvPicPr>
        <p:blipFill>
          <a:blip r:embed="rId3">
            <a:alphaModFix/>
          </a:blip>
          <a:stretch>
            <a:fillRect/>
          </a:stretch>
        </p:blipFill>
        <p:spPr>
          <a:xfrm>
            <a:off x="1572816" y="576238"/>
            <a:ext cx="5998368" cy="399102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 name="Shape 249"/>
        <p:cNvGrpSpPr/>
        <p:nvPr/>
      </p:nvGrpSpPr>
      <p:grpSpPr>
        <a:xfrm>
          <a:off x="0" y="0"/>
          <a:ext cx="0" cy="0"/>
          <a:chOff x="0" y="0"/>
          <a:chExt cx="0" cy="0"/>
        </a:xfrm>
      </p:grpSpPr>
      <p:sp>
        <p:nvSpPr>
          <p:cNvPr id="250" name="Google Shape;250;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52" name="Google Shape;252;p42"/>
          <p:cNvPicPr preferRelativeResize="0"/>
          <p:nvPr/>
        </p:nvPicPr>
        <p:blipFill>
          <a:blip r:embed="rId3">
            <a:alphaModFix/>
          </a:blip>
          <a:stretch>
            <a:fillRect/>
          </a:stretch>
        </p:blipFill>
        <p:spPr>
          <a:xfrm>
            <a:off x="2391838" y="572700"/>
            <a:ext cx="4360325" cy="41665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59" name="Google Shape;259;p43"/>
          <p:cNvPicPr preferRelativeResize="0"/>
          <p:nvPr/>
        </p:nvPicPr>
        <p:blipFill rotWithShape="1">
          <a:blip r:embed="rId3">
            <a:alphaModFix/>
          </a:blip>
          <a:srcRect b="4742" l="1950" r="1028" t="2441"/>
          <a:stretch/>
        </p:blipFill>
        <p:spPr>
          <a:xfrm>
            <a:off x="1820325" y="1017725"/>
            <a:ext cx="5556249" cy="3596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Google Shape;264;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VI. Conclusion: open horizons</a:t>
            </a:r>
            <a:endParaRPr b="1" sz="1800"/>
          </a:p>
        </p:txBody>
      </p:sp>
      <p:sp>
        <p:nvSpPr>
          <p:cNvPr id="265" name="Google Shape;265;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6" name="Google Shape;266;p44"/>
          <p:cNvPicPr preferRelativeResize="0"/>
          <p:nvPr/>
        </p:nvPicPr>
        <p:blipFill>
          <a:blip r:embed="rId3">
            <a:alphaModFix/>
          </a:blip>
          <a:stretch>
            <a:fillRect/>
          </a:stretch>
        </p:blipFill>
        <p:spPr>
          <a:xfrm>
            <a:off x="3429000" y="1143000"/>
            <a:ext cx="2286000" cy="2857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‘Whether apparently coming from another world into the one we are most familiar with (but what world now is not in some profound sense also a part of our own, and we of theirs), or emerging within the very languages and streets of ‘our’ cities to disturb or disorient us, the emergence of other voices, desires and bodies reveals a sense of culture and politics, of history and identity, that can no longer be referred to the old myths that once assured us of our presence. Our previous sense of our selves, with its presumptions of centre and of ‘home’, has been irrevocably interrupted’.</a:t>
            </a:r>
            <a:endParaRPr>
              <a:solidFill>
                <a:srgbClr val="000000"/>
              </a:solidFill>
            </a:endParaRPr>
          </a:p>
          <a:p>
            <a:pPr indent="0" lvl="0" marL="0" rtl="0" algn="l">
              <a:spcBef>
                <a:spcPts val="1600"/>
              </a:spcBef>
              <a:spcAft>
                <a:spcPts val="1600"/>
              </a:spcAft>
              <a:buNone/>
            </a:pPr>
            <a:r>
              <a:rPr lang="en">
                <a:solidFill>
                  <a:srgbClr val="000000"/>
                </a:solidFill>
              </a:rPr>
              <a:t>Chambers &amp; Curti (1995).</a:t>
            </a:r>
            <a:endParaRPr>
              <a:solidFill>
                <a:srgbClr val="0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Google Shape;277;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79" name="Google Shape;279;p46"/>
          <p:cNvPicPr preferRelativeResize="0"/>
          <p:nvPr/>
        </p:nvPicPr>
        <p:blipFill rotWithShape="1">
          <a:blip r:embed="rId3">
            <a:alphaModFix/>
          </a:blip>
          <a:srcRect b="3055" l="28355" r="31367" t="8628"/>
          <a:stretch/>
        </p:blipFill>
        <p:spPr>
          <a:xfrm>
            <a:off x="2854788" y="455088"/>
            <a:ext cx="3434426" cy="42333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4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Thank you</a:t>
            </a:r>
            <a:endParaRPr/>
          </a:p>
        </p:txBody>
      </p:sp>
      <p:sp>
        <p:nvSpPr>
          <p:cNvPr id="285" name="Google Shape;285;p4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https://culturalpolicy.blog/</a:t>
            </a:r>
            <a:r>
              <a:rPr lang="en"/>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