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application/xml" Extension="xml"/>
  <Default ContentType="image/jpeg" Extension="jpeg"/>
  <Override ContentType="application/vnd.openxmlformats-officedocument.presentationml.notesSlide+xml" PartName="/ppt/notesSlides/notesSlide1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notesMaster+xml" PartName="/ppt/notesMasters/notesMaster1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16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7.xml"/>
  <Override ContentType="application/vnd.openxmlformats-officedocument.presentationml.slide+xml" PartName="/ppt/slides/slide23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15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20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2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9144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2" Type="http://schemas.openxmlformats.org/officeDocument/2006/relationships/slide" Target="slides/slide8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5" Type="http://schemas.openxmlformats.org/officeDocument/2006/relationships/slide" Target="slides/slide11.xml"/><Relationship Id="rId11" Type="http://schemas.openxmlformats.org/officeDocument/2006/relationships/slide" Target="slides/slide7.xml"/><Relationship Id="rId25" Type="http://schemas.openxmlformats.org/officeDocument/2006/relationships/slide" Target="slides/slide21.xml"/><Relationship Id="rId14" Type="http://schemas.openxmlformats.org/officeDocument/2006/relationships/slide" Target="slides/slide10.xml"/><Relationship Id="rId7" Type="http://schemas.openxmlformats.org/officeDocument/2006/relationships/slide" Target="slides/slide3.xml"/><Relationship Id="rId27" Type="http://schemas.openxmlformats.org/officeDocument/2006/relationships/slide" Target="slides/slide23.xml"/><Relationship Id="rId13" Type="http://schemas.openxmlformats.org/officeDocument/2006/relationships/slide" Target="slides/slide9.xml"/><Relationship Id="rId8" Type="http://schemas.openxmlformats.org/officeDocument/2006/relationships/slide" Target="slides/slide4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2" Type="http://schemas.openxmlformats.org/officeDocument/2006/relationships/slide" Target="slides/slide18.xml"/><Relationship Id="rId1" Type="http://schemas.openxmlformats.org/officeDocument/2006/relationships/theme" Target="theme/theme1.xml"/><Relationship Id="rId18" Type="http://schemas.openxmlformats.org/officeDocument/2006/relationships/slide" Target="slides/slide14.xml"/><Relationship Id="rId5" Type="http://schemas.openxmlformats.org/officeDocument/2006/relationships/slide" Target="slides/slide1.xml"/><Relationship Id="rId26" Type="http://schemas.openxmlformats.org/officeDocument/2006/relationships/slide" Target="slides/slide22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1" Type="http://schemas.openxmlformats.org/officeDocument/2006/relationships/slide" Target="slides/slide17.xml"/><Relationship Id="rId2" Type="http://schemas.openxmlformats.org/officeDocument/2006/relationships/presProps" Target="presProps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17" Type="http://schemas.openxmlformats.org/officeDocument/2006/relationships/slide" Target="slides/slide13.xml"/><Relationship Id="rId3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 rtl="0">
              <a:spcBef>
                <a:spcPts val="0"/>
              </a:spcBef>
              <a:buSzPct val="100000"/>
              <a:buChar char="●"/>
              <a:defRPr sz="1100"/>
            </a:lvl1pPr>
            <a:lvl2pPr lvl="1" rtl="0">
              <a:spcBef>
                <a:spcPts val="0"/>
              </a:spcBef>
              <a:buSzPct val="100000"/>
              <a:buChar char="○"/>
              <a:defRPr sz="1100"/>
            </a:lvl2pPr>
            <a:lvl3pPr lvl="2" rtl="0">
              <a:spcBef>
                <a:spcPts val="0"/>
              </a:spcBef>
              <a:buSzPct val="100000"/>
              <a:buChar char="■"/>
              <a:defRPr sz="1100"/>
            </a:lvl3pPr>
            <a:lvl4pPr lvl="3" rtl="0">
              <a:spcBef>
                <a:spcPts val="0"/>
              </a:spcBef>
              <a:buSzPct val="100000"/>
              <a:buChar char="●"/>
              <a:defRPr sz="1100"/>
            </a:lvl4pPr>
            <a:lvl5pPr lvl="4" rtl="0">
              <a:spcBef>
                <a:spcPts val="0"/>
              </a:spcBef>
              <a:buSzPct val="100000"/>
              <a:buChar char="○"/>
              <a:defRPr sz="1100"/>
            </a:lvl5pPr>
            <a:lvl6pPr lvl="5" rtl="0">
              <a:spcBef>
                <a:spcPts val="0"/>
              </a:spcBef>
              <a:buSzPct val="100000"/>
              <a:buChar char="■"/>
              <a:defRPr sz="1100"/>
            </a:lvl6pPr>
            <a:lvl7pPr lvl="6" rtl="0">
              <a:spcBef>
                <a:spcPts val="0"/>
              </a:spcBef>
              <a:buSzPct val="100000"/>
              <a:buChar char="●"/>
              <a:defRPr sz="1100"/>
            </a:lvl7pPr>
            <a:lvl8pPr lvl="7" rtl="0">
              <a:spcBef>
                <a:spcPts val="0"/>
              </a:spcBef>
              <a:buSzPct val="100000"/>
              <a:buChar char="○"/>
              <a:defRPr sz="1100"/>
            </a:lvl8pPr>
            <a:lvl9pPr lvl="8" rtl="0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8C9F15-4178-004E-AB20-037CAC7A562F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E01C36B-F921-DB49-AC7D-0071EA79AA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Cultural Policy in the Mediterranean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With a focus on Malta</a:t>
            </a:r>
          </a:p>
          <a:p>
            <a:endParaRPr lang="en-US" dirty="0"/>
          </a:p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Karsten</a:t>
            </a:r>
            <a:r>
              <a:rPr lang="en-US" dirty="0" smtClean="0"/>
              <a:t> </a:t>
            </a:r>
            <a:r>
              <a:rPr lang="en-US" dirty="0" err="1" smtClean="0"/>
              <a:t>Xuereb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9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Mediterranean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 of Med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600201"/>
            <a:ext cx="8414808" cy="44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Mediterranean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Bringing together different layers of social relations, including:</a:t>
            </a:r>
          </a:p>
          <a:p>
            <a:r>
              <a:rPr lang="en-US" dirty="0" smtClean="0"/>
              <a:t>Historical relations</a:t>
            </a:r>
          </a:p>
          <a:p>
            <a:r>
              <a:rPr lang="en-US" dirty="0" smtClean="0"/>
              <a:t>Political relations</a:t>
            </a:r>
          </a:p>
          <a:p>
            <a:r>
              <a:rPr lang="en-US" dirty="0" smtClean="0"/>
              <a:t>Economic relations</a:t>
            </a:r>
          </a:p>
          <a:p>
            <a:r>
              <a:rPr lang="en-US" dirty="0" smtClean="0"/>
              <a:t>Cultural relations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3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Mediterranean a region?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Michael Herzfeld in W.V. Harris (2005)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417" y="2159000"/>
            <a:ext cx="22860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3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the Mediterranean a region</a:t>
            </a:r>
            <a:r>
              <a:rPr lang="en-US" dirty="0"/>
              <a:t>?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Yes: particular characteristics, including:</a:t>
            </a:r>
          </a:p>
          <a:p>
            <a:r>
              <a:rPr lang="en-US" dirty="0" smtClean="0"/>
              <a:t>Geography</a:t>
            </a:r>
          </a:p>
          <a:p>
            <a:r>
              <a:rPr lang="en-US" dirty="0" smtClean="0"/>
              <a:t>Environmental challenges</a:t>
            </a:r>
          </a:p>
          <a:p>
            <a:r>
              <a:rPr lang="en-US" dirty="0" smtClean="0"/>
              <a:t>Cross-cultural &amp; religious aspects</a:t>
            </a:r>
          </a:p>
          <a:p>
            <a:r>
              <a:rPr lang="en-US" dirty="0" smtClean="0"/>
              <a:t>No: not coherent or unified:</a:t>
            </a:r>
          </a:p>
          <a:p>
            <a:r>
              <a:rPr lang="en-US" dirty="0" smtClean="0"/>
              <a:t>Politically</a:t>
            </a:r>
          </a:p>
          <a:p>
            <a:r>
              <a:rPr lang="en-US" dirty="0" smtClean="0"/>
              <a:t>Economically</a:t>
            </a:r>
          </a:p>
          <a:p>
            <a:r>
              <a:rPr lang="en-US" dirty="0" smtClean="0"/>
              <a:t>In dealing with challenges</a:t>
            </a:r>
          </a:p>
        </p:txBody>
      </p:sp>
    </p:spTree>
    <p:extLst>
      <p:ext uri="{BB962C8B-B14F-4D97-AF65-F5344CB8AC3E}">
        <p14:creationId xmlns:p14="http://schemas.microsoft.com/office/powerpoint/2010/main" val="266365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postcolonial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Shadow of colonialism on today’s Mediterranean cultural relations</a:t>
            </a:r>
          </a:p>
          <a:p>
            <a:r>
              <a:rPr lang="en-US" dirty="0" smtClean="0"/>
              <a:t>British </a:t>
            </a:r>
          </a:p>
          <a:p>
            <a:r>
              <a:rPr lang="en-US" dirty="0" smtClean="0"/>
              <a:t>French/la </a:t>
            </a:r>
            <a:r>
              <a:rPr lang="en-US" dirty="0" err="1" smtClean="0"/>
              <a:t>francophonie</a:t>
            </a:r>
            <a:endParaRPr lang="en-US" dirty="0" smtClean="0"/>
          </a:p>
          <a:p>
            <a:r>
              <a:rPr lang="en-US" dirty="0" smtClean="0"/>
              <a:t>Other European, global?</a:t>
            </a:r>
          </a:p>
          <a:p>
            <a:r>
              <a:rPr lang="en-US" dirty="0" smtClean="0"/>
              <a:t>Manifest or covert/indirect related to economic development</a:t>
            </a:r>
          </a:p>
          <a:p>
            <a:r>
              <a:rPr lang="en-US" dirty="0" smtClean="0"/>
              <a:t>Culture: can ever be neutral/uncontested?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policy perspectives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2888" y="2043758"/>
            <a:ext cx="4115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Raymond Williams on ‘ordinariness’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935" y="2414265"/>
            <a:ext cx="2387600" cy="3403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76751" y="2044933"/>
            <a:ext cx="283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Mark Schuster (2002)</a:t>
            </a:r>
            <a:endParaRPr lang="en-US" dirty="0"/>
          </a:p>
        </p:txBody>
      </p:sp>
      <p:pic>
        <p:nvPicPr>
          <p:cNvPr id="12" name="Content Placeholder 11" descr="416QHT2vAvL._SX331_BO1,204,203,200_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9" b="7271"/>
          <a:stretch/>
        </p:blipFill>
        <p:spPr>
          <a:xfrm>
            <a:off x="767580" y="2414265"/>
            <a:ext cx="2487148" cy="3402425"/>
          </a:xfrm>
        </p:spPr>
      </p:pic>
    </p:spTree>
    <p:extLst>
      <p:ext uri="{BB962C8B-B14F-4D97-AF65-F5344CB8AC3E}">
        <p14:creationId xmlns:p14="http://schemas.microsoft.com/office/powerpoint/2010/main" val="30510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cultural policy fit in all of this?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Various exercises at mapping cultural policy on regional level, but truly a collection (compendium) of national or sub-national ones</a:t>
            </a:r>
          </a:p>
          <a:p>
            <a:r>
              <a:rPr lang="en-US" dirty="0" smtClean="0"/>
              <a:t>There are supra-national bodies that address cultural policy, including:</a:t>
            </a:r>
          </a:p>
          <a:p>
            <a:r>
              <a:rPr lang="en-US" dirty="0" smtClean="0"/>
              <a:t>EU</a:t>
            </a:r>
          </a:p>
          <a:p>
            <a:r>
              <a:rPr lang="en-US" dirty="0" smtClean="0"/>
              <a:t>Anna </a:t>
            </a:r>
            <a:r>
              <a:rPr lang="en-US" dirty="0" err="1" smtClean="0"/>
              <a:t>Lindh</a:t>
            </a:r>
            <a:r>
              <a:rPr lang="en-US" dirty="0" smtClean="0"/>
              <a:t> Foundation</a:t>
            </a:r>
          </a:p>
          <a:p>
            <a:r>
              <a:rPr lang="en-US" dirty="0" smtClean="0"/>
              <a:t>Various Euro-Med processes and frameworks (Union for the Mediterranean; EMUNI; UNESCO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8111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competencies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Competencies: what you can do with different tools</a:t>
            </a:r>
          </a:p>
          <a:p>
            <a:r>
              <a:rPr lang="en-US" dirty="0" smtClean="0"/>
              <a:t>Cultural competencies: in the EU, national competencies, international collaboration, international funding, also with third countries through protocols</a:t>
            </a:r>
          </a:p>
          <a:p>
            <a:r>
              <a:rPr lang="en-US" dirty="0" smtClean="0"/>
              <a:t>Non-EU: national, seek collaboration with EU, and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80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aims of cultural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Policy-setting to achieve particular goals:</a:t>
            </a:r>
          </a:p>
          <a:p>
            <a:r>
              <a:rPr lang="en-US" dirty="0" smtClean="0"/>
              <a:t>Social:</a:t>
            </a:r>
          </a:p>
          <a:p>
            <a:r>
              <a:rPr lang="en-US" dirty="0" smtClean="0"/>
              <a:t>Wellbeing</a:t>
            </a:r>
          </a:p>
          <a:p>
            <a:r>
              <a:rPr lang="en-US" dirty="0" smtClean="0"/>
              <a:t>Inclusion</a:t>
            </a:r>
          </a:p>
          <a:p>
            <a:r>
              <a:rPr lang="en-US" dirty="0" smtClean="0"/>
              <a:t>Educational</a:t>
            </a:r>
          </a:p>
          <a:p>
            <a:r>
              <a:rPr lang="en-US" dirty="0" smtClean="0"/>
              <a:t>Economic:</a:t>
            </a:r>
          </a:p>
          <a:p>
            <a:r>
              <a:rPr lang="en-US" dirty="0" smtClean="0"/>
              <a:t>Employment</a:t>
            </a:r>
          </a:p>
          <a:p>
            <a:r>
              <a:rPr lang="en-US" dirty="0" smtClean="0"/>
              <a:t>Regeneration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in the Mediterranean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Strong link with regeneration of urban spaces:</a:t>
            </a:r>
          </a:p>
          <a:p>
            <a:r>
              <a:rPr lang="en-US" dirty="0" smtClean="0"/>
              <a:t>E.g. European Capital of Culture, Arab Capital of Culture</a:t>
            </a:r>
          </a:p>
          <a:p>
            <a:r>
              <a:rPr lang="en-US" dirty="0" smtClean="0"/>
              <a:t>Strong link with tourism through: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Heritage (tangible and intangible)</a:t>
            </a:r>
          </a:p>
          <a:p>
            <a:r>
              <a:rPr lang="en-US" dirty="0" smtClean="0"/>
              <a:t>Events</a:t>
            </a:r>
          </a:p>
          <a:p>
            <a:r>
              <a:rPr lang="en-US" dirty="0" smtClean="0"/>
              <a:t>Contemporary culture</a:t>
            </a:r>
          </a:p>
        </p:txBody>
      </p:sp>
    </p:spTree>
    <p:extLst>
      <p:ext uri="{BB962C8B-B14F-4D97-AF65-F5344CB8AC3E}">
        <p14:creationId xmlns:p14="http://schemas.microsoft.com/office/powerpoint/2010/main" val="203804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Venice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image Venice with cruise liner</a:t>
            </a:r>
            <a:endParaRPr lang="en-US" dirty="0"/>
          </a:p>
        </p:txBody>
      </p:sp>
      <p:pic>
        <p:nvPicPr>
          <p:cNvPr id="4" name="Picture 3" descr="Unknow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661909"/>
            <a:ext cx="8042276" cy="460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1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Venice as a case study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medieval and early Renaissance regional powerhouse of Venice still attracts attention by:</a:t>
            </a:r>
          </a:p>
          <a:p>
            <a:r>
              <a:rPr lang="en-US" dirty="0" smtClean="0"/>
              <a:t>Capturing people’s imagination through historical references</a:t>
            </a:r>
          </a:p>
          <a:p>
            <a:r>
              <a:rPr lang="en-US" dirty="0" smtClean="0"/>
              <a:t>Combining past with present through contemporary manifestations in historical venues that have been regenerated</a:t>
            </a:r>
          </a:p>
          <a:p>
            <a:r>
              <a:rPr lang="en-US" dirty="0" smtClean="0"/>
              <a:t>E.g.: Venice Biennale (art, architecture, film)</a:t>
            </a:r>
          </a:p>
          <a:p>
            <a:r>
              <a:rPr lang="en-US" dirty="0" smtClean="0"/>
              <a:t>Strong point: visibility, familiarity, still innovating</a:t>
            </a:r>
          </a:p>
          <a:p>
            <a:r>
              <a:rPr lang="en-US" dirty="0" smtClean="0"/>
              <a:t>Weak point: resting on laurels? Others quicker? (</a:t>
            </a:r>
            <a:r>
              <a:rPr lang="en-US" dirty="0" err="1" smtClean="0"/>
              <a:t>Pierluigi</a:t>
            </a:r>
            <a:r>
              <a:rPr lang="en-US" dirty="0" smtClean="0"/>
              <a:t> Sacco)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8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Tunis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Tunis image: </a:t>
            </a:r>
            <a:r>
              <a:rPr lang="en-US" dirty="0" err="1" smtClean="0"/>
              <a:t>Sidi</a:t>
            </a:r>
            <a:r>
              <a:rPr lang="en-US" dirty="0" smtClean="0"/>
              <a:t> </a:t>
            </a:r>
            <a:r>
              <a:rPr lang="en-US" dirty="0" err="1" smtClean="0"/>
              <a:t>Bousaid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600201"/>
            <a:ext cx="8042275" cy="46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4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Tunis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Tunisia dealing with effects of global Islamic terrorism e.g. </a:t>
            </a:r>
            <a:r>
              <a:rPr lang="en-US" dirty="0" err="1" smtClean="0"/>
              <a:t>Bardo</a:t>
            </a:r>
            <a:r>
              <a:rPr lang="en-US" dirty="0" smtClean="0"/>
              <a:t> and Sousse attacks in 2015 leading to collapse of tourism industry</a:t>
            </a:r>
          </a:p>
          <a:p>
            <a:r>
              <a:rPr lang="en-US" dirty="0" smtClean="0"/>
              <a:t>Cultural initiatives supporting foreign investment and international collaboration e.g. Dream City</a:t>
            </a:r>
          </a:p>
          <a:p>
            <a:r>
              <a:rPr lang="en-US" dirty="0" smtClean="0"/>
              <a:t>Strong point: young population, potential for education and employment</a:t>
            </a:r>
          </a:p>
          <a:p>
            <a:r>
              <a:rPr lang="en-US" dirty="0" smtClean="0"/>
              <a:t>Weak point: terrorism threat, economy slow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22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Malta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image of Malta (Valletta)</a:t>
            </a:r>
            <a:endParaRPr lang="en-US" dirty="0"/>
          </a:p>
        </p:txBody>
      </p:sp>
      <p:pic>
        <p:nvPicPr>
          <p:cNvPr id="4" name="Picture 3" descr="images-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600201"/>
            <a:ext cx="8042275" cy="46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0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Malta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picture of China presence in Valletta: PTR or St James</a:t>
            </a:r>
            <a:endParaRPr lang="en-US" dirty="0"/>
          </a:p>
        </p:txBody>
      </p:sp>
      <p:pic>
        <p:nvPicPr>
          <p:cNvPr id="5" name="Picture 4" descr="valletta-province-perform-culture-dengfeng-zhongyue-shaolin_9909e9e2-7d71-11e6-85ec-37294133f8a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600201"/>
            <a:ext cx="8042276" cy="461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9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Malta as a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Relatively young nation: 1964</a:t>
            </a:r>
          </a:p>
          <a:p>
            <a:r>
              <a:rPr lang="en-US" dirty="0" smtClean="0"/>
              <a:t>Rich colonial past, but also heavy on heritage: ‘living on a monument’ (Jon. P. Mitchel 2012; common to Mediterranean heritage cities, like Rome)</a:t>
            </a:r>
          </a:p>
          <a:p>
            <a:r>
              <a:rPr lang="en-US" dirty="0" smtClean="0"/>
              <a:t>Struggles to manage different currents, and resulting tensions:</a:t>
            </a:r>
          </a:p>
          <a:p>
            <a:r>
              <a:rPr lang="en-US" dirty="0" smtClean="0"/>
              <a:t>Population growth</a:t>
            </a:r>
          </a:p>
          <a:p>
            <a:r>
              <a:rPr lang="en-US" dirty="0" smtClean="0"/>
              <a:t>Tourism</a:t>
            </a:r>
          </a:p>
          <a:p>
            <a:r>
              <a:rPr lang="en-US" dirty="0" smtClean="0"/>
              <a:t>Environmental impact</a:t>
            </a:r>
          </a:p>
          <a:p>
            <a:r>
              <a:rPr lang="en-US" dirty="0" smtClean="0"/>
              <a:t>Cultural identities</a:t>
            </a:r>
          </a:p>
        </p:txBody>
      </p:sp>
    </p:spTree>
    <p:extLst>
      <p:ext uri="{BB962C8B-B14F-4D97-AF65-F5344CB8AC3E}">
        <p14:creationId xmlns:p14="http://schemas.microsoft.com/office/powerpoint/2010/main" val="61939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Malta as a case study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strong financial and economic scenario helps make investment available</a:t>
            </a:r>
          </a:p>
          <a:p>
            <a:r>
              <a:rPr lang="en-US" dirty="0" smtClean="0"/>
              <a:t>But legacy- and sustainability-thinking lacking</a:t>
            </a:r>
          </a:p>
          <a:p>
            <a:r>
              <a:rPr lang="en-US" dirty="0" smtClean="0"/>
              <a:t>Biggest losers: environmental matters, urban planning, poverty divide, lack of strategic development</a:t>
            </a:r>
          </a:p>
          <a:p>
            <a:r>
              <a:rPr lang="en-US" dirty="0" smtClean="0"/>
              <a:t>Cultural policy: effective to address these matters, but is it its role?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6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Malta as a case study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Cultural policy should not be a substitute for education, social and environmental policies</a:t>
            </a:r>
          </a:p>
          <a:p>
            <a:r>
              <a:rPr lang="en-US" dirty="0" smtClean="0"/>
              <a:t>To contribute to society, cultural policy needs a few elements, including:</a:t>
            </a:r>
          </a:p>
          <a:p>
            <a:r>
              <a:rPr lang="en-US" dirty="0" smtClean="0"/>
              <a:t>Arm’s length and professional governance</a:t>
            </a:r>
          </a:p>
          <a:p>
            <a:r>
              <a:rPr lang="en-US" dirty="0" smtClean="0"/>
              <a:t>Enabling routes to funding/sponsorship (fishing rod better than basket of fish)</a:t>
            </a:r>
          </a:p>
          <a:p>
            <a:r>
              <a:rPr lang="en-US" dirty="0" smtClean="0"/>
              <a:t>Capacity building</a:t>
            </a:r>
          </a:p>
          <a:p>
            <a:r>
              <a:rPr lang="en-US" dirty="0" smtClean="0"/>
              <a:t>International networking</a:t>
            </a:r>
          </a:p>
          <a:p>
            <a:r>
              <a:rPr lang="en-US" dirty="0" smtClean="0"/>
              <a:t>Long-term 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2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Cities in the Mediterranean are developing a strong identity: e.g. territorial diplomacy</a:t>
            </a:r>
          </a:p>
          <a:p>
            <a:r>
              <a:rPr lang="en-US" dirty="0" smtClean="0"/>
              <a:t>Challenges are common: educational, environmental, social, urban</a:t>
            </a:r>
          </a:p>
          <a:p>
            <a:r>
              <a:rPr lang="en-US" dirty="0" smtClean="0"/>
              <a:t>Censorship: political, economic, other?</a:t>
            </a:r>
          </a:p>
          <a:p>
            <a:r>
              <a:rPr lang="en-US" dirty="0" smtClean="0"/>
              <a:t>Opportunity: young populations, migrant populations,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final thing: a visual representation of Malta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Trailer from the film </a:t>
            </a:r>
            <a:r>
              <a:rPr lang="en-US" dirty="0" err="1" smtClean="0"/>
              <a:t>Simshar</a:t>
            </a:r>
            <a:endParaRPr lang="en-US" dirty="0" smtClean="0"/>
          </a:p>
          <a:p>
            <a:r>
              <a:rPr lang="en-US" dirty="0" smtClean="0"/>
              <a:t>Not many indigenous films in Malta</a:t>
            </a:r>
          </a:p>
          <a:p>
            <a:r>
              <a:rPr lang="en-US" dirty="0" smtClean="0"/>
              <a:t>Film industry is more of a service industry</a:t>
            </a:r>
          </a:p>
          <a:p>
            <a:r>
              <a:rPr lang="en-US" dirty="0" smtClean="0"/>
              <a:t>Local realities that resonate with regional and global ones: migration, religion, social tensions, economic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8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ctrTitle"/>
          </p:nvPr>
        </p:nvSpPr>
        <p:spPr>
          <a:xfrm>
            <a:off x="1322921" y="1523998"/>
            <a:ext cx="6498300" cy="17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Thank you!</a:t>
            </a:r>
          </a:p>
        </p:txBody>
      </p:sp>
      <p:sp>
        <p:nvSpPr>
          <p:cNvPr id="22" name="Shape 22"/>
          <p:cNvSpPr txBox="1"/>
          <p:nvPr>
            <p:ph idx="1" type="subTitle"/>
          </p:nvPr>
        </p:nvSpPr>
        <p:spPr>
          <a:xfrm>
            <a:off x="1146924" y="3249011"/>
            <a:ext cx="6498300" cy="916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https://culturalpolicy.blog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